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 id="2147484233" r:id="rId2"/>
  </p:sldMasterIdLst>
  <p:notesMasterIdLst>
    <p:notesMasterId r:id="rId35"/>
  </p:notesMasterIdLst>
  <p:handoutMasterIdLst>
    <p:handoutMasterId r:id="rId36"/>
  </p:handoutMasterIdLst>
  <p:sldIdLst>
    <p:sldId id="256" r:id="rId3"/>
    <p:sldId id="257" r:id="rId4"/>
    <p:sldId id="300" r:id="rId5"/>
    <p:sldId id="258" r:id="rId6"/>
    <p:sldId id="259" r:id="rId7"/>
    <p:sldId id="260" r:id="rId8"/>
    <p:sldId id="261" r:id="rId9"/>
    <p:sldId id="263" r:id="rId10"/>
    <p:sldId id="264" r:id="rId11"/>
    <p:sldId id="275" r:id="rId12"/>
    <p:sldId id="266" r:id="rId13"/>
    <p:sldId id="297" r:id="rId14"/>
    <p:sldId id="269" r:id="rId15"/>
    <p:sldId id="270" r:id="rId16"/>
    <p:sldId id="285" r:id="rId17"/>
    <p:sldId id="296" r:id="rId18"/>
    <p:sldId id="268" r:id="rId19"/>
    <p:sldId id="271" r:id="rId20"/>
    <p:sldId id="280" r:id="rId21"/>
    <p:sldId id="295" r:id="rId22"/>
    <p:sldId id="277" r:id="rId23"/>
    <p:sldId id="278" r:id="rId24"/>
    <p:sldId id="287" r:id="rId25"/>
    <p:sldId id="294" r:id="rId26"/>
    <p:sldId id="272" r:id="rId27"/>
    <p:sldId id="290" r:id="rId28"/>
    <p:sldId id="298" r:id="rId29"/>
    <p:sldId id="273" r:id="rId30"/>
    <p:sldId id="274" r:id="rId31"/>
    <p:sldId id="286" r:id="rId32"/>
    <p:sldId id="279" r:id="rId33"/>
    <p:sldId id="299" r:id="rId34"/>
  </p:sldIdLst>
  <p:sldSz cx="9144000" cy="6858000" type="screen4x3"/>
  <p:notesSz cx="6858000" cy="93138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523B"/>
    <a:srgbClr val="3E6247"/>
    <a:srgbClr val="578964"/>
    <a:srgbClr val="419F7B"/>
    <a:srgbClr val="2FB1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8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pPr>
              <a:defRPr/>
            </a:pPr>
            <a:fld id="{1E82B83B-12C6-46E0-9FED-4FA2B87D262B}" type="datetimeFigureOut">
              <a:rPr lang="en-US"/>
              <a:pPr>
                <a:defRPr/>
              </a:pPr>
              <a:t>12/20/2019</a:t>
            </a:fld>
            <a:endParaRPr lang="en-US"/>
          </a:p>
        </p:txBody>
      </p:sp>
      <p:sp>
        <p:nvSpPr>
          <p:cNvPr id="4" name="Footer Placeholder 3"/>
          <p:cNvSpPr>
            <a:spLocks noGrp="1"/>
          </p:cNvSpPr>
          <p:nvPr>
            <p:ph type="ftr" sz="quarter" idx="2"/>
          </p:nvPr>
        </p:nvSpPr>
        <p:spPr>
          <a:xfrm>
            <a:off x="0" y="8847138"/>
            <a:ext cx="2971800" cy="465137"/>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847138"/>
            <a:ext cx="2971800" cy="465137"/>
          </a:xfrm>
          <a:prstGeom prst="rect">
            <a:avLst/>
          </a:prstGeom>
        </p:spPr>
        <p:txBody>
          <a:bodyPr vert="horz" lIns="91440" tIns="45720" rIns="91440" bIns="45720" rtlCol="0" anchor="b"/>
          <a:lstStyle>
            <a:lvl1pPr algn="r">
              <a:defRPr sz="1200"/>
            </a:lvl1pPr>
          </a:lstStyle>
          <a:p>
            <a:pPr>
              <a:defRPr/>
            </a:pPr>
            <a:fld id="{9801C9B3-04C0-4A8E-A998-4B165C812B27}" type="slidenum">
              <a:rPr lang="en-US"/>
              <a:pPr>
                <a:defRPr/>
              </a:pPr>
              <a:t>‹#›</a:t>
            </a:fld>
            <a:endParaRPr lang="en-US"/>
          </a:p>
        </p:txBody>
      </p:sp>
    </p:spTree>
    <p:extLst>
      <p:ext uri="{BB962C8B-B14F-4D97-AF65-F5344CB8AC3E}">
        <p14:creationId xmlns:p14="http://schemas.microsoft.com/office/powerpoint/2010/main" val="2080487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eaLnBrk="0" hangingPunct="0">
              <a:defRPr sz="1200"/>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eaLnBrk="0" hangingPunct="0">
              <a:defRPr sz="1200"/>
            </a:lvl1pPr>
          </a:lstStyle>
          <a:p>
            <a:pPr>
              <a:defRPr/>
            </a:pPr>
            <a:fld id="{2DA01909-676B-497E-A39A-FC95BFBFBFF2}" type="datetimeFigureOut">
              <a:rPr lang="en-US"/>
              <a:pPr>
                <a:defRPr/>
              </a:pPr>
              <a:t>12/20/2019</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24363"/>
            <a:ext cx="5486400" cy="41910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47138"/>
            <a:ext cx="2971800" cy="465137"/>
          </a:xfrm>
          <a:prstGeom prst="rect">
            <a:avLst/>
          </a:prstGeom>
        </p:spPr>
        <p:txBody>
          <a:bodyPr vert="horz" lIns="91440" tIns="45720" rIns="91440" bIns="45720" rtlCol="0" anchor="b"/>
          <a:lstStyle>
            <a:lvl1pPr algn="l" eaLnBrk="0" hangingPunct="0">
              <a:defRPr sz="1200"/>
            </a:lvl1pPr>
          </a:lstStyle>
          <a:p>
            <a:pPr>
              <a:defRPr/>
            </a:pPr>
            <a:endParaRPr lang="en-US"/>
          </a:p>
        </p:txBody>
      </p:sp>
      <p:sp>
        <p:nvSpPr>
          <p:cNvPr id="7" name="Slide Number Placeholder 6"/>
          <p:cNvSpPr>
            <a:spLocks noGrp="1"/>
          </p:cNvSpPr>
          <p:nvPr>
            <p:ph type="sldNum" sz="quarter" idx="5"/>
          </p:nvPr>
        </p:nvSpPr>
        <p:spPr>
          <a:xfrm>
            <a:off x="3884613" y="8847138"/>
            <a:ext cx="2971800" cy="465137"/>
          </a:xfrm>
          <a:prstGeom prst="rect">
            <a:avLst/>
          </a:prstGeom>
        </p:spPr>
        <p:txBody>
          <a:bodyPr vert="horz" lIns="91440" tIns="45720" rIns="91440" bIns="45720" rtlCol="0" anchor="b"/>
          <a:lstStyle>
            <a:lvl1pPr algn="r" eaLnBrk="0" hangingPunct="0">
              <a:defRPr sz="1200"/>
            </a:lvl1pPr>
          </a:lstStyle>
          <a:p>
            <a:pPr>
              <a:defRPr/>
            </a:pPr>
            <a:fld id="{7060BD57-BF22-450B-9681-7DA06645380E}" type="slidenum">
              <a:rPr lang="en-US"/>
              <a:pPr>
                <a:defRPr/>
              </a:pPr>
              <a:t>‹#›</a:t>
            </a:fld>
            <a:endParaRPr lang="en-US"/>
          </a:p>
        </p:txBody>
      </p:sp>
    </p:spTree>
    <p:extLst>
      <p:ext uri="{BB962C8B-B14F-4D97-AF65-F5344CB8AC3E}">
        <p14:creationId xmlns:p14="http://schemas.microsoft.com/office/powerpoint/2010/main" val="21148480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E662A59D-1A81-4DBC-B08C-951B0CA35F98}" type="slidenum">
              <a:rPr lang="en-US" smtClean="0"/>
              <a:pPr/>
              <a:t>18</a:t>
            </a:fld>
            <a:endParaRPr lang="en-US" smtClean="0"/>
          </a:p>
        </p:txBody>
      </p:sp>
      <p:sp>
        <p:nvSpPr>
          <p:cNvPr id="41987" name="Rectangle 1026"/>
          <p:cNvSpPr>
            <a:spLocks noGrp="1" noRot="1" noChangeAspect="1" noChangeArrowheads="1" noTextEdit="1"/>
          </p:cNvSpPr>
          <p:nvPr>
            <p:ph type="sldImg"/>
          </p:nvPr>
        </p:nvSpPr>
        <p:spPr bwMode="auto">
          <a:noFill/>
          <a:ln>
            <a:solidFill>
              <a:srgbClr val="000000"/>
            </a:solidFill>
            <a:miter lim="800000"/>
            <a:headEnd/>
            <a:tailEnd/>
          </a:ln>
        </p:spPr>
      </p:sp>
      <p:sp>
        <p:nvSpPr>
          <p:cNvPr id="41988" name="Rectangle 1027"/>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Example:  </a:t>
            </a:r>
            <a:r>
              <a:rPr lang="en-US" smtClean="0"/>
              <a:t>A management student, Terry, took the courses listed above in red to supplement his management degree.  He would like to work in sales, and listing these classes helps Terry to support his claim that he has strong communication skills.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E65FA289-D9E4-46C9-B3B5-6A1CA0C86F3B}" type="slidenum">
              <a:rPr lang="en-US" smtClean="0"/>
              <a:pPr/>
              <a:t>25</a:t>
            </a:fld>
            <a:endParaRPr lang="en-US" smtClean="0"/>
          </a:p>
        </p:txBody>
      </p:sp>
      <p:sp>
        <p:nvSpPr>
          <p:cNvPr id="4301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301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Key Concept:  </a:t>
            </a:r>
            <a:r>
              <a:rPr lang="en-US" smtClean="0"/>
              <a:t>Like the activities and honors section of the resume, this section should be included only if the applicant has some significant skill in addition to those expected of the profession.  If an applicant has a special skill, they can use this section to stand out from other applicants.  Applicants should not include skills that are required or expected for applicants to have.</a:t>
            </a:r>
          </a:p>
          <a:p>
            <a:pPr eaLnBrk="1" hangingPunct="1">
              <a:spcBef>
                <a:spcPct val="0"/>
              </a:spcBef>
            </a:pPr>
            <a:endParaRPr lang="en-US" smtClean="0"/>
          </a:p>
          <a:p>
            <a:pPr eaLnBrk="1" hangingPunct="1">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52B054C3-1F02-4770-ABCF-F51936EB919E}" type="slidenum">
              <a:rPr lang="en-US" smtClean="0"/>
              <a:pPr/>
              <a:t>28</a:t>
            </a:fld>
            <a:endParaRPr lang="en-US" smtClean="0"/>
          </a:p>
        </p:txBody>
      </p:sp>
      <p:sp>
        <p:nvSpPr>
          <p:cNvPr id="4403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403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Key Concept:  </a:t>
            </a:r>
            <a:r>
              <a:rPr lang="en-US" smtClean="0"/>
              <a:t>Many times job ads will specify whether or not employers want the names and addresses of applicants’ references included on the resume.  Applicants should read job ads carefully to determine how to present their references for any given job.  </a:t>
            </a:r>
          </a:p>
          <a:p>
            <a:pPr eaLnBrk="1" hangingPunct="1">
              <a:spcBef>
                <a:spcPct val="0"/>
              </a:spcBef>
            </a:pPr>
            <a:r>
              <a:rPr lang="en-US" smtClean="0"/>
              <a:t>It is a good idea for applicants to compile a separate reference sheet that they can send out along with their resume if references are requested.    </a:t>
            </a:r>
            <a:endParaRPr lang="en-US" b="1" smtClean="0"/>
          </a:p>
          <a:p>
            <a:pPr eaLnBrk="1" hangingPunct="1">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D41C1AD-CE93-43D4-BBD7-12DD2748903C}" type="slidenum">
              <a:rPr lang="en-US" smtClean="0"/>
              <a:pPr/>
              <a:t>29</a:t>
            </a:fld>
            <a:endParaRPr lang="en-US" smtClean="0"/>
          </a:p>
        </p:txBody>
      </p:sp>
      <p:sp>
        <p:nvSpPr>
          <p:cNvPr id="450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506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Key Concept:</a:t>
            </a:r>
            <a:r>
              <a:rPr lang="en-US" smtClean="0"/>
              <a:t>  Applicants should not assume that someone is willing to serve as a reference for them, and they should definitely contact their references before including them on the reference sheet.  It is also helpful for applicants to briefly describe how they know a reference on the reference sheet, so that the employer will know the kind of information a given reference can provide.</a:t>
            </a:r>
            <a:endParaRPr lang="en-US" b="1"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ctrTitle"/>
          </p:nvPr>
        </p:nvSpPr>
        <p:spPr>
          <a:xfrm>
            <a:off x="2286000" y="3429000"/>
            <a:ext cx="6399213" cy="1219200"/>
          </a:xfrm>
        </p:spPr>
        <p:txBody>
          <a:bodyPr/>
          <a:lstStyle>
            <a:lvl1pPr>
              <a:defRPr sz="4000"/>
            </a:lvl1pPr>
          </a:lstStyle>
          <a:p>
            <a:r>
              <a:rPr lang="en-US" smtClean="0"/>
              <a:t>Click to edit Master title style</a:t>
            </a:r>
            <a:endParaRPr lang="en-US"/>
          </a:p>
        </p:txBody>
      </p:sp>
      <p:sp>
        <p:nvSpPr>
          <p:cNvPr id="3076" name="Rectangle 4"/>
          <p:cNvSpPr>
            <a:spLocks noGrp="1" noChangeArrowheads="1"/>
          </p:cNvSpPr>
          <p:nvPr>
            <p:ph type="subTitle" idx="1"/>
          </p:nvPr>
        </p:nvSpPr>
        <p:spPr>
          <a:xfrm>
            <a:off x="2286000" y="4800600"/>
            <a:ext cx="6399213" cy="838200"/>
          </a:xfrm>
        </p:spPr>
        <p:txBody>
          <a:bodyPr/>
          <a:lstStyle>
            <a:lvl1pPr marL="0" indent="0">
              <a:buFontTx/>
              <a:buNone/>
              <a:defRPr sz="2400"/>
            </a:lvl1pPr>
          </a:lstStyle>
          <a:p>
            <a:r>
              <a:rPr lang="en-US" smtClean="0"/>
              <a:t>Click to edit Master subtitle style</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p>
        </p:txBody>
      </p:sp>
      <p:sp>
        <p:nvSpPr>
          <p:cNvPr id="5" name="Rectangle 6"/>
          <p:cNvSpPr>
            <a:spLocks noGrp="1" noChangeArrowheads="1"/>
          </p:cNvSpPr>
          <p:nvPr>
            <p:ph type="ftr" sz="quarter" idx="11"/>
          </p:nvPr>
        </p:nvSpPr>
        <p:spPr/>
        <p:txBody>
          <a:bodyPr/>
          <a:lstStyle>
            <a:lvl1pPr>
              <a:defRPr/>
            </a:lvl1pPr>
          </a:lstStyle>
          <a:p>
            <a:pPr>
              <a:defRPr/>
            </a:pPr>
            <a:endParaRPr lang="en-US"/>
          </a:p>
        </p:txBody>
      </p:sp>
      <p:sp>
        <p:nvSpPr>
          <p:cNvPr id="6" name="Rectangle 7"/>
          <p:cNvSpPr>
            <a:spLocks noGrp="1" noChangeArrowheads="1"/>
          </p:cNvSpPr>
          <p:nvPr>
            <p:ph type="sldNum" sz="quarter" idx="12"/>
          </p:nvPr>
        </p:nvSpPr>
        <p:spPr/>
        <p:txBody>
          <a:bodyPr/>
          <a:lstStyle>
            <a:lvl1pPr>
              <a:defRPr/>
            </a:lvl1pPr>
          </a:lstStyle>
          <a:p>
            <a:pPr>
              <a:defRPr/>
            </a:pPr>
            <a:fld id="{C1036507-AD67-4798-9B4A-8A94ACCE309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6E2A988-B12A-4EB3-9A32-E7CBBE2B9ED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5013" y="533400"/>
            <a:ext cx="1598612"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4413" y="533400"/>
            <a:ext cx="46482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2152A7D-45DD-4FFE-8CB0-D70D4120092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991100" y="2362200"/>
            <a:ext cx="3924300" cy="3733800"/>
          </a:xfrm>
        </p:spPr>
        <p:txBody>
          <a:bodyPr/>
          <a:lstStyle/>
          <a:p>
            <a:pPr lvl="0"/>
            <a:endParaRPr lang="en-US" noProof="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defRPr/>
            </a:pPr>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defRPr/>
            </a:pPr>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24195C95-A1DF-4D07-A408-385AF060A7F1}"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C93789FE-E477-44EE-90E2-571DABFE6B90}" type="slidenum">
              <a:rPr lang="en-US" smtClean="0"/>
              <a:pPr>
                <a:defRPr/>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defRPr/>
            </a:pPr>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defRPr/>
            </a:pPr>
            <a:fld id="{2C88BA36-8F96-404B-ABDA-75BD391F0D4E}" type="slidenum">
              <a:rPr lang="en-US" smtClean="0"/>
              <a:pPr>
                <a:defRPr/>
              </a:pPr>
              <a:t>‹#›</a:t>
            </a:fld>
            <a:endParaRPr lang="en-US"/>
          </a:p>
        </p:txBody>
      </p:sp>
      <p:sp>
        <p:nvSpPr>
          <p:cNvPr id="14" name="Footer Placeholder 13"/>
          <p:cNvSpPr>
            <a:spLocks noGrp="1"/>
          </p:cNvSpPr>
          <p:nvPr>
            <p:ph type="ftr" sz="quarter" idx="12"/>
          </p:nvPr>
        </p:nvSpPr>
        <p:spPr/>
        <p:txBody>
          <a:body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a:defRPr/>
            </a:pPr>
            <a:endParaRPr lang="en-US"/>
          </a:p>
        </p:txBody>
      </p:sp>
      <p:sp>
        <p:nvSpPr>
          <p:cNvPr id="10" name="Slide Number Placeholder 9"/>
          <p:cNvSpPr>
            <a:spLocks noGrp="1"/>
          </p:cNvSpPr>
          <p:nvPr>
            <p:ph type="sldNum" sz="quarter" idx="16"/>
          </p:nvPr>
        </p:nvSpPr>
        <p:spPr/>
        <p:txBody>
          <a:bodyPr rtlCol="0"/>
          <a:lstStyle/>
          <a:p>
            <a:pPr>
              <a:defRPr/>
            </a:pPr>
            <a:fld id="{6CE7749F-34A5-4118-B4B5-8D21F4B178B7}" type="slidenum">
              <a:rPr lang="en-US" smtClean="0"/>
              <a:pPr>
                <a:defRPr/>
              </a:pPr>
              <a:t>‹#›</a:t>
            </a:fld>
            <a:endParaRPr lang="en-US"/>
          </a:p>
        </p:txBody>
      </p:sp>
      <p:sp>
        <p:nvSpPr>
          <p:cNvPr id="12" name="Footer Placeholder 11"/>
          <p:cNvSpPr>
            <a:spLocks noGrp="1"/>
          </p:cNvSpPr>
          <p:nvPr>
            <p:ph type="ftr" sz="quarter" idx="17"/>
          </p:nvPr>
        </p:nvSpPr>
        <p:spPr/>
        <p:txBody>
          <a:bodyPr rtlCol="0"/>
          <a:lstStyle/>
          <a:p>
            <a:pPr>
              <a:defRPr/>
            </a:pP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a:defRPr/>
            </a:pPr>
            <a:endParaRPr lang="en-US"/>
          </a:p>
        </p:txBody>
      </p:sp>
      <p:sp>
        <p:nvSpPr>
          <p:cNvPr id="12" name="Slide Number Placeholder 11"/>
          <p:cNvSpPr>
            <a:spLocks noGrp="1"/>
          </p:cNvSpPr>
          <p:nvPr>
            <p:ph type="sldNum" sz="quarter" idx="16"/>
          </p:nvPr>
        </p:nvSpPr>
        <p:spPr/>
        <p:txBody>
          <a:bodyPr rtlCol="0"/>
          <a:lstStyle/>
          <a:p>
            <a:pPr>
              <a:defRPr/>
            </a:pPr>
            <a:fld id="{4546DC1F-6B9A-4D11-B47E-AA5E31073A09}" type="slidenum">
              <a:rPr lang="en-US" smtClean="0"/>
              <a:pPr>
                <a:defRPr/>
              </a:pPr>
              <a:t>‹#›</a:t>
            </a:fld>
            <a:endParaRPr lang="en-US"/>
          </a:p>
        </p:txBody>
      </p:sp>
      <p:sp>
        <p:nvSpPr>
          <p:cNvPr id="14" name="Footer Placeholder 13"/>
          <p:cNvSpPr>
            <a:spLocks noGrp="1"/>
          </p:cNvSpPr>
          <p:nvPr>
            <p:ph type="ftr" sz="quarter" idx="17"/>
          </p:nvPr>
        </p:nvSpPr>
        <p:spPr/>
        <p:txBody>
          <a:bodyPr rtlCol="0"/>
          <a:lstStyle/>
          <a:p>
            <a:pPr>
              <a:defRPr/>
            </a:pP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defRPr/>
            </a:pPr>
            <a:fld id="{3768CAC9-6975-4438-A37E-AB3A407E3EEF}"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0091D5AF-ED3B-443A-A40A-3D78E898F618}"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26FD1D-12FD-4D5C-A7F5-9BD5A7879CB1}"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defRPr/>
            </a:pPr>
            <a:fld id="{F1CDAD23-F123-436E-B08F-83932DCD9577}" type="slidenum">
              <a:rPr lang="en-US" smtClean="0"/>
              <a:pPr>
                <a:defRPr/>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a:defRPr/>
            </a:pPr>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defRPr/>
            </a:pPr>
            <a:fld id="{BF82A57A-6135-4F3D-A2E3-859A4F23934E}" type="slidenum">
              <a:rPr lang="en-US" smtClean="0"/>
              <a:pPr>
                <a:defRPr/>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pPr>
              <a:defRPr/>
            </a:pP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524F36C-58A4-4411-A49B-3B6722E7589A}" type="slidenum">
              <a:rPr lang="en-US" smtClean="0"/>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defRPr/>
            </a:pPr>
            <a:endParaRPr lang="en-US"/>
          </a:p>
        </p:txBody>
      </p:sp>
      <p:sp>
        <p:nvSpPr>
          <p:cNvPr id="5" name="Footer Placeholder 4"/>
          <p:cNvSpPr>
            <a:spLocks noGrp="1"/>
          </p:cNvSpPr>
          <p:nvPr>
            <p:ph type="ftr" sz="quarter" idx="11"/>
          </p:nvPr>
        </p:nvSpPr>
        <p:spPr>
          <a:xfrm>
            <a:off x="457201" y="6248207"/>
            <a:ext cx="5573483" cy="365125"/>
          </a:xfrm>
        </p:spPr>
        <p:txBody>
          <a:bodyPr/>
          <a:lstStyle/>
          <a:p>
            <a:pPr>
              <a:defRPr/>
            </a:pP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pPr>
              <a:defRPr/>
            </a:pPr>
            <a:fld id="{3CAB9328-D9AF-4411-96E0-47086BFCD070}"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991100" y="2362200"/>
            <a:ext cx="3924300" cy="3733800"/>
          </a:xfrm>
        </p:spPr>
        <p:txBody>
          <a:bodyPr>
            <a:normAutofit/>
          </a:bodyPr>
          <a:lstStyle/>
          <a:p>
            <a:pPr lvl="0"/>
            <a:endParaRPr lang="en-US" noProof="0"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CA6DE2-118C-4419-903A-15DFE39B08C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4413" y="1905000"/>
            <a:ext cx="3122612" cy="4221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59425" y="1905000"/>
            <a:ext cx="3124200" cy="4221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9CCF4D6-E472-4F11-8C6D-506A100D5C9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58EFBBF-985D-4AE7-A659-88A57941F5B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5A8E5D9-11FF-4257-88B8-9D544C913AA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C43AD8F-B502-45D4-BC1B-6C581022B49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9E7C117-F7D2-4467-8D2A-A4A83354CAC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E4B39E1-FD77-4DC9-9A19-1A9025F21C7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4413" y="533400"/>
            <a:ext cx="6399212"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284413" y="1905000"/>
            <a:ext cx="6399212" cy="4221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384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384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2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384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mn-lt"/>
              </a:defRPr>
            </a:lvl1pPr>
          </a:lstStyle>
          <a:p>
            <a:pPr>
              <a:defRPr/>
            </a:pPr>
            <a:fld id="{257E1F04-766A-43DA-AA63-D75B5B8CDAE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97" r:id="rId1"/>
    <p:sldLayoutId id="2147484079" r:id="rId2"/>
    <p:sldLayoutId id="2147484080" r:id="rId3"/>
    <p:sldLayoutId id="2147484081" r:id="rId4"/>
    <p:sldLayoutId id="2147484082" r:id="rId5"/>
    <p:sldLayoutId id="2147484083" r:id="rId6"/>
    <p:sldLayoutId id="2147484084" r:id="rId7"/>
    <p:sldLayoutId id="2147484085" r:id="rId8"/>
    <p:sldLayoutId id="2147484086" r:id="rId9"/>
    <p:sldLayoutId id="2147484087" r:id="rId10"/>
    <p:sldLayoutId id="2147484088" r:id="rId11"/>
    <p:sldLayoutId id="2147484098" r:id="rId12"/>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Verdana" pitchFamily="34" charset="0"/>
        </a:defRPr>
      </a:lvl2pPr>
      <a:lvl3pPr algn="l" rtl="0" eaLnBrk="0" fontAlgn="base" hangingPunct="0">
        <a:spcBef>
          <a:spcPct val="0"/>
        </a:spcBef>
        <a:spcAft>
          <a:spcPct val="0"/>
        </a:spcAft>
        <a:defRPr sz="3600">
          <a:solidFill>
            <a:schemeClr val="tx2"/>
          </a:solidFill>
          <a:latin typeface="Verdana" pitchFamily="34" charset="0"/>
        </a:defRPr>
      </a:lvl3pPr>
      <a:lvl4pPr algn="l" rtl="0" eaLnBrk="0" fontAlgn="base" hangingPunct="0">
        <a:spcBef>
          <a:spcPct val="0"/>
        </a:spcBef>
        <a:spcAft>
          <a:spcPct val="0"/>
        </a:spcAft>
        <a:defRPr sz="3600">
          <a:solidFill>
            <a:schemeClr val="tx2"/>
          </a:solidFill>
          <a:latin typeface="Verdana" pitchFamily="34" charset="0"/>
        </a:defRPr>
      </a:lvl4pPr>
      <a:lvl5pPr algn="l" rtl="0" eaLnBrk="0" fontAlgn="base" hangingPunct="0">
        <a:spcBef>
          <a:spcPct val="0"/>
        </a:spcBef>
        <a:spcAft>
          <a:spcPct val="0"/>
        </a:spcAft>
        <a:defRPr sz="3600">
          <a:solidFill>
            <a:schemeClr val="tx2"/>
          </a:solidFill>
          <a:latin typeface="Verdana" pitchFamily="34" charset="0"/>
        </a:defRPr>
      </a:lvl5pPr>
      <a:lvl6pPr marL="457200" algn="l" rtl="0" eaLnBrk="1" fontAlgn="base" hangingPunct="1">
        <a:spcBef>
          <a:spcPct val="0"/>
        </a:spcBef>
        <a:spcAft>
          <a:spcPct val="0"/>
        </a:spcAft>
        <a:defRPr sz="3600">
          <a:solidFill>
            <a:schemeClr val="tx2"/>
          </a:solidFill>
          <a:latin typeface="Verdana" pitchFamily="34" charset="0"/>
        </a:defRPr>
      </a:lvl6pPr>
      <a:lvl7pPr marL="914400" algn="l" rtl="0" eaLnBrk="1" fontAlgn="base" hangingPunct="1">
        <a:spcBef>
          <a:spcPct val="0"/>
        </a:spcBef>
        <a:spcAft>
          <a:spcPct val="0"/>
        </a:spcAft>
        <a:defRPr sz="3600">
          <a:solidFill>
            <a:schemeClr val="tx2"/>
          </a:solidFill>
          <a:latin typeface="Verdana" pitchFamily="34" charset="0"/>
        </a:defRPr>
      </a:lvl7pPr>
      <a:lvl8pPr marL="1371600" algn="l" rtl="0" eaLnBrk="1" fontAlgn="base" hangingPunct="1">
        <a:spcBef>
          <a:spcPct val="0"/>
        </a:spcBef>
        <a:spcAft>
          <a:spcPct val="0"/>
        </a:spcAft>
        <a:defRPr sz="3600">
          <a:solidFill>
            <a:schemeClr val="tx2"/>
          </a:solidFill>
          <a:latin typeface="Verdana" pitchFamily="34" charset="0"/>
        </a:defRPr>
      </a:lvl8pPr>
      <a:lvl9pPr marL="1828800" algn="l" rtl="0" eaLnBrk="1" fontAlgn="base" hangingPunct="1">
        <a:spcBef>
          <a:spcPct val="0"/>
        </a:spcBef>
        <a:spcAft>
          <a:spcPct val="0"/>
        </a:spcAft>
        <a:defRPr sz="3600">
          <a:solidFill>
            <a:schemeClr val="tx2"/>
          </a:solidFill>
          <a:latin typeface="Verdana"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257E1F04-766A-43DA-AA63-D75B5B8CDAEA}"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234" r:id="rId1"/>
    <p:sldLayoutId id="2147484235" r:id="rId2"/>
    <p:sldLayoutId id="2147484236" r:id="rId3"/>
    <p:sldLayoutId id="2147484237" r:id="rId4"/>
    <p:sldLayoutId id="2147484238" r:id="rId5"/>
    <p:sldLayoutId id="2147484239" r:id="rId6"/>
    <p:sldLayoutId id="2147484240" r:id="rId7"/>
    <p:sldLayoutId id="2147484241" r:id="rId8"/>
    <p:sldLayoutId id="2147484242" r:id="rId9"/>
    <p:sldLayoutId id="2147484243" r:id="rId10"/>
    <p:sldLayoutId id="2147484244" r:id="rId11"/>
    <p:sldLayoutId id="2147484245" r:id="rId12"/>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hyperlink" Target="mailto:ChrisSmith@msn.com" TargetMode="Externa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hyperlink" Target="mailto:ChrisSmith@gmail.com" TargetMode="Externa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hyperlink" Target="mailto:ChrisSmith@gmail.com" TargetMode="Externa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hyperlink" Target="mailto:ChrisSmith@gmail.com" TargetMode="External"/><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hyperlink" Target="mailto:ChrisSmith@msn.com" TargetMode="External"/><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_kqAZUYwKlI" TargetMode="Externa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2" Type="http://schemas.openxmlformats.org/officeDocument/2006/relationships/hyperlink" Target="mailto:CSmith@gmail.com" TargetMode="External"/><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hyperlink" Target="mailto:ChrisSmith@msn.com" TargetMode="Externa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p:txBody>
          <a:bodyPr/>
          <a:lstStyle/>
          <a:p>
            <a:pPr eaLnBrk="1" hangingPunct="1"/>
            <a:r>
              <a:rPr lang="en-US" dirty="0" smtClean="0"/>
              <a:t>Resumes	</a:t>
            </a:r>
          </a:p>
        </p:txBody>
      </p:sp>
      <p:sp>
        <p:nvSpPr>
          <p:cNvPr id="9219" name="Subtitle 2"/>
          <p:cNvSpPr>
            <a:spLocks noGrp="1"/>
          </p:cNvSpPr>
          <p:nvPr>
            <p:ph type="subTitle" idx="1"/>
          </p:nvPr>
        </p:nvSpPr>
        <p:spPr/>
        <p:txBody>
          <a:bodyPr/>
          <a:lstStyle/>
          <a:p>
            <a:pPr marL="63500" eaLnBrk="1" hangingPunct="1"/>
            <a:r>
              <a:rPr lang="en-US" dirty="0" smtClean="0"/>
              <a:t>For VPS High School Students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09600" y="381000"/>
            <a:ext cx="8153400" cy="990600"/>
          </a:xfrm>
        </p:spPr>
        <p:txBody>
          <a:bodyPr/>
          <a:lstStyle/>
          <a:p>
            <a:pPr eaLnBrk="1" hangingPunct="1"/>
            <a:r>
              <a:rPr lang="en-US" dirty="0" smtClean="0"/>
              <a:t>Objective</a:t>
            </a:r>
          </a:p>
        </p:txBody>
      </p:sp>
      <p:sp>
        <p:nvSpPr>
          <p:cNvPr id="17411" name="Rectangle 3"/>
          <p:cNvSpPr>
            <a:spLocks noGrp="1" noChangeArrowheads="1"/>
          </p:cNvSpPr>
          <p:nvPr>
            <p:ph sz="quarter" idx="1"/>
          </p:nvPr>
        </p:nvSpPr>
        <p:spPr/>
        <p:txBody>
          <a:bodyPr>
            <a:normAutofit/>
          </a:bodyPr>
          <a:lstStyle/>
          <a:p>
            <a:pPr eaLnBrk="1" hangingPunct="1"/>
            <a:r>
              <a:rPr lang="en-US" dirty="0" smtClean="0"/>
              <a:t>What is an objective?</a:t>
            </a:r>
          </a:p>
          <a:p>
            <a:pPr lvl="1" eaLnBrk="1" hangingPunct="1"/>
            <a:r>
              <a:rPr lang="en-US" dirty="0" smtClean="0"/>
              <a:t>A short, specific one sentence summary of position desired. Can take two different approaches:</a:t>
            </a:r>
          </a:p>
          <a:p>
            <a:pPr lvl="2" eaLnBrk="1" hangingPunct="1"/>
            <a:r>
              <a:rPr lang="en-US" dirty="0" smtClean="0"/>
              <a:t>Brief and to the point</a:t>
            </a:r>
          </a:p>
          <a:p>
            <a:pPr lvl="2" eaLnBrk="1" hangingPunct="1"/>
            <a:r>
              <a:rPr lang="en-US" dirty="0" smtClean="0"/>
              <a:t>Detailed description of desired position and qualifications</a:t>
            </a:r>
          </a:p>
          <a:p>
            <a:pPr eaLnBrk="1" hangingPunct="1"/>
            <a:r>
              <a:rPr lang="en-US" dirty="0" smtClean="0"/>
              <a:t>You </a:t>
            </a:r>
            <a:r>
              <a:rPr lang="en-US" dirty="0"/>
              <a:t>must decide which approach is best </a:t>
            </a:r>
            <a:endParaRPr lang="en-US" dirty="0" smtClean="0"/>
          </a:p>
          <a:p>
            <a:pPr eaLnBrk="1" hangingPunct="1"/>
            <a:r>
              <a:rPr lang="en-US" dirty="0" smtClean="0"/>
              <a:t>What does an objective do?</a:t>
            </a:r>
          </a:p>
          <a:p>
            <a:pPr lvl="1" eaLnBrk="1" hangingPunct="1"/>
            <a:r>
              <a:rPr lang="en-US" dirty="0" smtClean="0"/>
              <a:t>Clarifies the </a:t>
            </a:r>
            <a:r>
              <a:rPr lang="en-US" u="sng" dirty="0" smtClean="0"/>
              <a:t>purpose</a:t>
            </a:r>
            <a:r>
              <a:rPr lang="en-US" dirty="0" smtClean="0"/>
              <a:t> of your resume</a:t>
            </a:r>
          </a:p>
          <a:p>
            <a:pPr lvl="1" eaLnBrk="1" hangingPunct="1"/>
            <a:r>
              <a:rPr lang="en-US" dirty="0" smtClean="0"/>
              <a:t>Presents a clear statement of your goals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381000"/>
            <a:ext cx="8229600" cy="1066800"/>
          </a:xfrm>
        </p:spPr>
        <p:txBody>
          <a:bodyPr/>
          <a:lstStyle/>
          <a:p>
            <a:pPr eaLnBrk="1" hangingPunct="1"/>
            <a:r>
              <a:rPr lang="en-US" dirty="0" smtClean="0"/>
              <a:t>Sample Objectives</a:t>
            </a:r>
          </a:p>
        </p:txBody>
      </p:sp>
      <p:sp>
        <p:nvSpPr>
          <p:cNvPr id="12291" name="Rectangle 3"/>
          <p:cNvSpPr>
            <a:spLocks noGrp="1" noChangeArrowheads="1"/>
          </p:cNvSpPr>
          <p:nvPr>
            <p:ph sz="quarter" idx="1"/>
          </p:nvPr>
        </p:nvSpPr>
        <p:spPr>
          <a:xfrm>
            <a:off x="533400" y="1828800"/>
            <a:ext cx="8153400" cy="4876800"/>
          </a:xfrm>
        </p:spPr>
        <p:txBody>
          <a:bodyPr>
            <a:normAutofit fontScale="70000" lnSpcReduction="20000"/>
          </a:bodyPr>
          <a:lstStyle/>
          <a:p>
            <a:pPr marL="365760" indent="-256032" eaLnBrk="1" fontAlgn="auto" hangingPunct="1">
              <a:lnSpc>
                <a:spcPct val="150000"/>
              </a:lnSpc>
              <a:spcAft>
                <a:spcPts val="1200"/>
              </a:spcAft>
              <a:buClr>
                <a:schemeClr val="accent3"/>
              </a:buClr>
              <a:buFont typeface="Georgia"/>
              <a:buChar char="•"/>
              <a:defRPr/>
            </a:pPr>
            <a:r>
              <a:rPr lang="en-US" dirty="0" smtClean="0"/>
              <a:t>To secure a part-time position at spa or salon</a:t>
            </a:r>
          </a:p>
          <a:p>
            <a:pPr marL="365760" indent="-256032" eaLnBrk="1" fontAlgn="auto" hangingPunct="1">
              <a:lnSpc>
                <a:spcPct val="150000"/>
              </a:lnSpc>
              <a:spcAft>
                <a:spcPts val="1200"/>
              </a:spcAft>
              <a:buClr>
                <a:schemeClr val="accent3"/>
              </a:buClr>
              <a:buFont typeface="Georgia"/>
              <a:buChar char="•"/>
              <a:defRPr/>
            </a:pPr>
            <a:r>
              <a:rPr lang="en-US" dirty="0"/>
              <a:t>To become a customer service representative at a call </a:t>
            </a:r>
            <a:r>
              <a:rPr lang="en-US" dirty="0" smtClean="0"/>
              <a:t>center</a:t>
            </a:r>
          </a:p>
          <a:p>
            <a:pPr marL="365760" indent="-256032" eaLnBrk="1" fontAlgn="auto" hangingPunct="1">
              <a:lnSpc>
                <a:spcPct val="150000"/>
              </a:lnSpc>
              <a:spcAft>
                <a:spcPts val="1200"/>
              </a:spcAft>
              <a:buClr>
                <a:schemeClr val="accent3"/>
              </a:buClr>
              <a:buFont typeface="Georgia"/>
              <a:buChar char="•"/>
              <a:defRPr/>
            </a:pPr>
            <a:r>
              <a:rPr lang="en-US" dirty="0"/>
              <a:t>To secure a part-time retail sales position in a clothing store</a:t>
            </a:r>
          </a:p>
          <a:p>
            <a:pPr marL="365760" indent="-256032" eaLnBrk="1" fontAlgn="auto" hangingPunct="1">
              <a:lnSpc>
                <a:spcPct val="150000"/>
              </a:lnSpc>
              <a:spcAft>
                <a:spcPts val="1200"/>
              </a:spcAft>
              <a:buClr>
                <a:schemeClr val="accent3"/>
              </a:buClr>
              <a:buFont typeface="Georgia"/>
              <a:buChar char="•"/>
              <a:defRPr/>
            </a:pPr>
            <a:r>
              <a:rPr lang="en-US" dirty="0" smtClean="0"/>
              <a:t>To become a receptionist at Dog Days veterinarian office where I can use my experience in clerical support to make a difference.</a:t>
            </a:r>
          </a:p>
          <a:p>
            <a:pPr marL="365760" indent="-256032" eaLnBrk="1" fontAlgn="auto" hangingPunct="1">
              <a:lnSpc>
                <a:spcPct val="150000"/>
              </a:lnSpc>
              <a:spcAft>
                <a:spcPts val="1200"/>
              </a:spcAft>
              <a:buClr>
                <a:schemeClr val="accent3"/>
              </a:buClr>
              <a:buFont typeface="Georgia"/>
              <a:buChar char="•"/>
              <a:defRPr/>
            </a:pPr>
            <a:r>
              <a:rPr lang="en-US" dirty="0" smtClean="0"/>
              <a:t>To secure employment as a hostess at a upscale restaurant where I can build teamwork skills and utilize my hospitality experience.</a:t>
            </a:r>
          </a:p>
          <a:p>
            <a:pPr marL="365760" indent="-256032" eaLnBrk="1" fontAlgn="auto" hangingPunct="1">
              <a:lnSpc>
                <a:spcPct val="150000"/>
              </a:lnSpc>
              <a:spcAft>
                <a:spcPts val="1200"/>
              </a:spcAft>
              <a:buClr>
                <a:schemeClr val="accent3"/>
              </a:buClr>
              <a:buFont typeface="Georgia"/>
              <a:buChar char="•"/>
              <a:defRPr/>
            </a:pPr>
            <a:r>
              <a:rPr lang="en-US" dirty="0" smtClean="0"/>
              <a:t>To obtain a part-time job or summer internship at a communications firm that will utilize my experience in graphic and web design.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p:cNvSpPr txBox="1"/>
          <p:nvPr/>
        </p:nvSpPr>
        <p:spPr>
          <a:xfrm>
            <a:off x="457200" y="838200"/>
            <a:ext cx="8153400" cy="6901889"/>
          </a:xfrm>
          <a:prstGeom prst="rect">
            <a:avLst/>
          </a:prstGeom>
          <a:noFill/>
        </p:spPr>
        <p:txBody>
          <a:bodyPr>
            <a:spAutoFit/>
          </a:bodyPr>
          <a:lstStyle/>
          <a:p>
            <a:pPr indent="457200" algn="ctr" eaLnBrk="0" hangingPunct="0">
              <a:defRPr/>
            </a:pPr>
            <a:r>
              <a:rPr lang="en-US" sz="3200" b="1" dirty="0">
                <a:cs typeface="Times New Roman" pitchFamily="18" charset="0"/>
              </a:rPr>
              <a:t>CHRIS SMITH</a:t>
            </a:r>
          </a:p>
          <a:p>
            <a:pPr indent="457200" algn="ctr" eaLnBrk="0" hangingPunct="0">
              <a:defRPr/>
            </a:pPr>
            <a:r>
              <a:rPr lang="en-US" sz="2000" dirty="0">
                <a:cs typeface="Times New Roman" pitchFamily="18" charset="0"/>
              </a:rPr>
              <a:t>83 Prospect Road </a:t>
            </a:r>
            <a:r>
              <a:rPr lang="en-US" sz="2000" dirty="0">
                <a:cs typeface="Times New Roman" pitchFamily="18" charset="0"/>
                <a:sym typeface="Symbol" pitchFamily="18" charset="2"/>
              </a:rPr>
              <a:t></a:t>
            </a:r>
            <a:r>
              <a:rPr lang="en-US" sz="2000" dirty="0">
                <a:cs typeface="Times New Roman" pitchFamily="18" charset="0"/>
              </a:rPr>
              <a:t> Orlando, FL 32837</a:t>
            </a:r>
          </a:p>
          <a:p>
            <a:pPr indent="457200" algn="ctr" eaLnBrk="0" hangingPunct="0">
              <a:defRPr/>
            </a:pPr>
            <a:r>
              <a:rPr lang="en-US" sz="2000" dirty="0">
                <a:cs typeface="Times New Roman" pitchFamily="18" charset="0"/>
              </a:rPr>
              <a:t>(407) 555-8975 </a:t>
            </a:r>
            <a:r>
              <a:rPr lang="en-US" sz="2000" dirty="0">
                <a:cs typeface="Times New Roman" pitchFamily="18" charset="0"/>
                <a:sym typeface="Symbol" pitchFamily="18" charset="2"/>
              </a:rPr>
              <a:t></a:t>
            </a:r>
            <a:r>
              <a:rPr lang="en-US" sz="2000" dirty="0">
                <a:cs typeface="Times New Roman" pitchFamily="18" charset="0"/>
              </a:rPr>
              <a:t> </a:t>
            </a:r>
            <a:r>
              <a:rPr lang="en-US" sz="2000" dirty="0" smtClean="0">
                <a:cs typeface="Times New Roman" pitchFamily="18" charset="0"/>
                <a:hlinkClick r:id="rId2"/>
              </a:rPr>
              <a:t>CSmith@gmail.com</a:t>
            </a:r>
            <a:endParaRPr lang="en-US" sz="2000" dirty="0">
              <a:cs typeface="Times New Roman" pitchFamily="18" charset="0"/>
            </a:endParaRPr>
          </a:p>
          <a:p>
            <a:pPr indent="457200" algn="ctr" eaLnBrk="0" hangingPunct="0">
              <a:defRPr/>
            </a:pPr>
            <a:r>
              <a:rPr lang="en-US" sz="2000" dirty="0">
                <a:cs typeface="Times New Roman" pitchFamily="18" charset="0"/>
              </a:rPr>
              <a:t>_____________________________________________________</a:t>
            </a:r>
          </a:p>
          <a:p>
            <a:pPr indent="457200" algn="ctr" eaLnBrk="0" hangingPunct="0">
              <a:defRPr/>
            </a:pPr>
            <a:endParaRPr lang="en-US" sz="2000" b="1" dirty="0">
              <a:cs typeface="Times New Roman" pitchFamily="18" charset="0"/>
            </a:endParaRPr>
          </a:p>
          <a:p>
            <a:pPr indent="457200" eaLnBrk="0" hangingPunct="0">
              <a:defRPr/>
            </a:pPr>
            <a:r>
              <a:rPr lang="en-US" sz="2000" b="1" dirty="0">
                <a:cs typeface="Times New Roman" pitchFamily="18" charset="0"/>
              </a:rPr>
              <a:t>OBJECTIVE</a:t>
            </a:r>
          </a:p>
          <a:p>
            <a:pPr indent="457200" eaLnBrk="0" hangingPunct="0">
              <a:defRPr/>
            </a:pPr>
            <a:r>
              <a:rPr lang="en-US" sz="2000" b="1" dirty="0">
                <a:cs typeface="Times New Roman" pitchFamily="18" charset="0"/>
              </a:rPr>
              <a:t>	</a:t>
            </a:r>
            <a:r>
              <a:rPr lang="en-US" sz="2000" dirty="0" smtClean="0">
                <a:cs typeface="Times New Roman" pitchFamily="18" charset="0"/>
              </a:rPr>
              <a:t>To secure a part-time </a:t>
            </a:r>
            <a:r>
              <a:rPr lang="en-US" sz="2000" dirty="0">
                <a:cs typeface="Times New Roman" pitchFamily="18" charset="0"/>
              </a:rPr>
              <a:t>position as a clerk in a dental office</a:t>
            </a:r>
          </a:p>
          <a:p>
            <a:pPr indent="457200" eaLnBrk="0" hangingPunct="0">
              <a:defRPr/>
            </a:pPr>
            <a:endParaRPr lang="en-US" sz="2000" dirty="0">
              <a:cs typeface="Times New Roman" pitchFamily="18" charset="0"/>
            </a:endParaRPr>
          </a:p>
          <a:p>
            <a:pPr marL="1770063" eaLnBrk="0" hangingPunct="0">
              <a:spcAft>
                <a:spcPts val="300"/>
              </a:spcAft>
              <a:defRPr/>
            </a:pPr>
            <a:endParaRPr lang="en-US" sz="1300" dirty="0"/>
          </a:p>
          <a:p>
            <a:pPr marL="1768475" eaLnBrk="0" hangingPunct="0">
              <a:spcAft>
                <a:spcPts val="300"/>
              </a:spcAft>
              <a:defRPr/>
            </a:pPr>
            <a:endParaRPr lang="en-US" sz="1300" dirty="0"/>
          </a:p>
          <a:p>
            <a:pPr marL="1768475" eaLnBrk="0" hangingPunct="0">
              <a:spcAft>
                <a:spcPts val="300"/>
              </a:spcAft>
              <a:defRPr/>
            </a:pPr>
            <a:r>
              <a:rPr lang="en-US" sz="1300" dirty="0"/>
              <a:t>		</a:t>
            </a:r>
          </a:p>
          <a:p>
            <a:pPr marL="1770063" eaLnBrk="0" hangingPunct="0">
              <a:spcAft>
                <a:spcPts val="300"/>
              </a:spcAft>
              <a:defRPr/>
            </a:pPr>
            <a:endParaRPr lang="en-US" sz="1300" dirty="0"/>
          </a:p>
          <a:p>
            <a:pPr marL="466725" eaLnBrk="0" hangingPunct="0">
              <a:spcAft>
                <a:spcPts val="300"/>
              </a:spcAft>
              <a:defRPr/>
            </a:pPr>
            <a:endParaRPr lang="en-US" sz="1300" dirty="0"/>
          </a:p>
          <a:p>
            <a:pPr marL="1770063" eaLnBrk="0" hangingPunct="0">
              <a:spcAft>
                <a:spcPts val="300"/>
              </a:spcAft>
              <a:defRPr/>
            </a:pPr>
            <a:endParaRPr lang="en-US" sz="1300" dirty="0"/>
          </a:p>
          <a:p>
            <a:pPr marL="466725" eaLnBrk="0" hangingPunct="0">
              <a:spcAft>
                <a:spcPts val="300"/>
              </a:spcAft>
              <a:defRPr/>
            </a:pPr>
            <a:endParaRPr lang="en-US" sz="1300" dirty="0"/>
          </a:p>
          <a:p>
            <a:pPr marL="509588" eaLnBrk="0" hangingPunct="0">
              <a:defRPr/>
            </a:pPr>
            <a:endParaRPr lang="en-US" b="1" dirty="0">
              <a:latin typeface="Arial" pitchFamily="34" charset="0"/>
              <a:ea typeface="Times New Roman"/>
              <a:cs typeface="Arial" pitchFamily="34" charset="0"/>
            </a:endParaRPr>
          </a:p>
          <a:p>
            <a:pPr marL="1708150" eaLnBrk="0" hangingPunct="0">
              <a:defRPr/>
            </a:pPr>
            <a:endParaRPr lang="en-US" b="1" dirty="0">
              <a:latin typeface="Arial" pitchFamily="34" charset="0"/>
              <a:ea typeface="Times New Roman"/>
              <a:cs typeface="Arial" pitchFamily="34" charset="0"/>
            </a:endParaRPr>
          </a:p>
          <a:p>
            <a:pPr marL="1768475" eaLnBrk="0" hangingPunct="0">
              <a:defRPr/>
            </a:pPr>
            <a:endParaRPr lang="en-US" dirty="0">
              <a:latin typeface="Arial" pitchFamily="34" charset="0"/>
              <a:ea typeface="Times New Roman"/>
              <a:cs typeface="Arial" pitchFamily="34" charset="0"/>
            </a:endParaRPr>
          </a:p>
          <a:p>
            <a:pPr marL="1768475" eaLnBrk="0" hangingPunct="0">
              <a:defRPr/>
            </a:pPr>
            <a:endParaRPr lang="en-US" dirty="0">
              <a:latin typeface="Arial" pitchFamily="34" charset="0"/>
              <a:ea typeface="Times New Roman"/>
              <a:cs typeface="Arial" pitchFamily="34" charset="0"/>
            </a:endParaRPr>
          </a:p>
          <a:p>
            <a:pPr marL="1768475" eaLnBrk="0" hangingPunct="0">
              <a:defRPr/>
            </a:pPr>
            <a:endParaRPr lang="en-US" dirty="0">
              <a:latin typeface="Arial" pitchFamily="34" charset="0"/>
              <a:ea typeface="Times New Roman"/>
              <a:cs typeface="Arial" pitchFamily="34" charset="0"/>
            </a:endParaRPr>
          </a:p>
          <a:p>
            <a:pPr marL="465138" eaLnBrk="0" hangingPunct="0">
              <a:defRPr/>
            </a:pPr>
            <a:endParaRPr lang="en-US" dirty="0">
              <a:latin typeface="Arial" pitchFamily="34" charset="0"/>
              <a:ea typeface="Times New Roman"/>
              <a:cs typeface="Arial" pitchFamily="34" charset="0"/>
            </a:endParaRPr>
          </a:p>
          <a:p>
            <a:pPr indent="457200" eaLnBrk="0" hangingPunct="0">
              <a:defRPr/>
            </a:pPr>
            <a:endParaRPr lang="en-US" b="1" dirty="0">
              <a:cs typeface="Times New Roman" pitchFamily="18" charset="0"/>
            </a:endParaRPr>
          </a:p>
          <a:p>
            <a:pPr indent="457200" eaLnBrk="0" hangingPunct="0">
              <a:defRPr/>
            </a:pPr>
            <a:r>
              <a:rPr lang="en-US" b="1" dirty="0">
                <a:cs typeface="Times New Roman" pitchFamily="18" charset="0"/>
              </a:rPr>
              <a:t>		</a:t>
            </a:r>
          </a:p>
          <a:p>
            <a:pPr indent="457200" algn="ctr" eaLnBrk="0" hangingPunct="0">
              <a:defRPr/>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533400" y="381000"/>
            <a:ext cx="8229600" cy="1066800"/>
          </a:xfrm>
        </p:spPr>
        <p:txBody>
          <a:bodyPr/>
          <a:lstStyle/>
          <a:p>
            <a:pPr eaLnBrk="1" hangingPunct="1"/>
            <a:r>
              <a:rPr lang="en-US" dirty="0" smtClean="0"/>
              <a:t>Personal Skills and Assets</a:t>
            </a:r>
          </a:p>
        </p:txBody>
      </p:sp>
      <p:sp>
        <p:nvSpPr>
          <p:cNvPr id="14339" name="Content Placeholder 2"/>
          <p:cNvSpPr>
            <a:spLocks noGrp="1"/>
          </p:cNvSpPr>
          <p:nvPr>
            <p:ph sz="quarter" idx="1"/>
          </p:nvPr>
        </p:nvSpPr>
        <p:spPr>
          <a:xfrm>
            <a:off x="457200" y="1828800"/>
            <a:ext cx="8305800" cy="4324350"/>
          </a:xfrm>
        </p:spPr>
        <p:txBody>
          <a:bodyPr>
            <a:normAutofit lnSpcReduction="10000"/>
          </a:bodyPr>
          <a:lstStyle/>
          <a:p>
            <a:pPr marL="117475" indent="-17463" eaLnBrk="1" fontAlgn="auto" hangingPunct="1">
              <a:spcAft>
                <a:spcPts val="1200"/>
              </a:spcAft>
              <a:buClr>
                <a:schemeClr val="accent3"/>
              </a:buClr>
              <a:buFont typeface="Georgia"/>
              <a:buNone/>
              <a:defRPr/>
            </a:pPr>
            <a:r>
              <a:rPr lang="en-US" dirty="0" smtClean="0"/>
              <a:t> </a:t>
            </a:r>
            <a:r>
              <a:rPr lang="en-US" sz="3000" dirty="0" smtClean="0"/>
              <a:t>A couple of sentences or bullets that describe what you are like as a person and how you do things, including personality traits, attitudes, work habits, etc.</a:t>
            </a:r>
          </a:p>
          <a:p>
            <a:pPr marL="365760" indent="-256032" eaLnBrk="1" fontAlgn="auto" hangingPunct="1">
              <a:spcAft>
                <a:spcPts val="1200"/>
              </a:spcAft>
              <a:buClr>
                <a:schemeClr val="accent3"/>
              </a:buClr>
              <a:buFont typeface="Georgia"/>
              <a:buChar char="•"/>
              <a:defRPr/>
            </a:pPr>
            <a:r>
              <a:rPr lang="en-US" dirty="0" smtClean="0"/>
              <a:t>This is a useful section, especially if you do not have much work experience.</a:t>
            </a:r>
          </a:p>
          <a:p>
            <a:pPr marL="365760" indent="-256032" eaLnBrk="1" fontAlgn="auto" hangingPunct="1">
              <a:spcAft>
                <a:spcPts val="0"/>
              </a:spcAft>
              <a:buClr>
                <a:schemeClr val="accent3"/>
              </a:buClr>
              <a:buFont typeface="Georgia"/>
              <a:buChar char="•"/>
              <a:defRPr/>
            </a:pPr>
            <a:r>
              <a:rPr lang="en-US" dirty="0" smtClean="0"/>
              <a:t>Think of the skills you use in school that employers want!!!</a:t>
            </a:r>
          </a:p>
          <a:p>
            <a:pPr marL="658368" lvl="1" indent="-246888" eaLnBrk="1" fontAlgn="auto" hangingPunct="1">
              <a:spcAft>
                <a:spcPts val="0"/>
              </a:spcAft>
              <a:buFont typeface="Georgia"/>
              <a:buChar char="▫"/>
              <a:defRPr/>
            </a:pPr>
            <a:r>
              <a:rPr lang="en-US" dirty="0" smtClean="0"/>
              <a:t>Punctuality, Time Management, Teamwork</a:t>
            </a:r>
          </a:p>
          <a:p>
            <a:pPr marL="365760" indent="-256032" eaLnBrk="1" fontAlgn="auto" hangingPunct="1">
              <a:spcAft>
                <a:spcPts val="0"/>
              </a:spcAft>
              <a:buClr>
                <a:schemeClr val="accent3"/>
              </a:buClr>
              <a:buFont typeface="Wingdings" pitchFamily="2" charset="2"/>
              <a:buNone/>
              <a:defRPr/>
            </a:pP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676400"/>
            <a:ext cx="8534400" cy="6370975"/>
          </a:xfrm>
          <a:prstGeom prst="rect">
            <a:avLst/>
          </a:prstGeom>
        </p:spPr>
        <p:txBody>
          <a:bodyPr numCol="3">
            <a:spAutoFit/>
          </a:bodyPr>
          <a:lstStyle/>
          <a:p>
            <a:pPr eaLnBrk="0" hangingPunct="0">
              <a:spcBef>
                <a:spcPct val="50000"/>
              </a:spcBef>
              <a:defRPr/>
            </a:pPr>
            <a:r>
              <a:rPr lang="en-US" sz="2400" dirty="0">
                <a:latin typeface="+mn-lt"/>
              </a:rPr>
              <a:t>Hard Working</a:t>
            </a:r>
          </a:p>
          <a:p>
            <a:pPr eaLnBrk="0" hangingPunct="0">
              <a:spcBef>
                <a:spcPct val="50000"/>
              </a:spcBef>
              <a:defRPr/>
            </a:pPr>
            <a:r>
              <a:rPr lang="en-US" sz="2400" dirty="0">
                <a:latin typeface="+mn-lt"/>
              </a:rPr>
              <a:t>Responsible</a:t>
            </a:r>
          </a:p>
          <a:p>
            <a:pPr eaLnBrk="0" hangingPunct="0">
              <a:spcBef>
                <a:spcPct val="50000"/>
              </a:spcBef>
              <a:defRPr/>
            </a:pPr>
            <a:r>
              <a:rPr lang="en-US" sz="2400" dirty="0">
                <a:latin typeface="+mn-lt"/>
              </a:rPr>
              <a:t>Dependable</a:t>
            </a:r>
          </a:p>
          <a:p>
            <a:pPr eaLnBrk="0" hangingPunct="0">
              <a:spcBef>
                <a:spcPct val="50000"/>
              </a:spcBef>
              <a:defRPr/>
            </a:pPr>
            <a:r>
              <a:rPr lang="en-US" sz="2400" dirty="0">
                <a:latin typeface="+mn-lt"/>
              </a:rPr>
              <a:t>Goal Oriented</a:t>
            </a:r>
          </a:p>
          <a:p>
            <a:pPr eaLnBrk="0" hangingPunct="0">
              <a:spcBef>
                <a:spcPct val="50000"/>
              </a:spcBef>
              <a:defRPr/>
            </a:pPr>
            <a:r>
              <a:rPr lang="en-US" sz="2400" dirty="0">
                <a:latin typeface="+mn-lt"/>
              </a:rPr>
              <a:t>Self-Starter</a:t>
            </a:r>
          </a:p>
          <a:p>
            <a:pPr eaLnBrk="0" hangingPunct="0">
              <a:spcBef>
                <a:spcPct val="50000"/>
              </a:spcBef>
              <a:defRPr/>
            </a:pPr>
            <a:r>
              <a:rPr lang="en-US" sz="2400" dirty="0">
                <a:latin typeface="+mn-lt"/>
              </a:rPr>
              <a:t>Motivated</a:t>
            </a:r>
          </a:p>
          <a:p>
            <a:pPr eaLnBrk="0" hangingPunct="0">
              <a:spcBef>
                <a:spcPct val="50000"/>
              </a:spcBef>
              <a:defRPr/>
            </a:pPr>
            <a:r>
              <a:rPr lang="en-US" sz="2400" dirty="0">
                <a:latin typeface="+mn-lt"/>
              </a:rPr>
              <a:t>Willing to Learn</a:t>
            </a:r>
          </a:p>
          <a:p>
            <a:pPr eaLnBrk="0" hangingPunct="0">
              <a:spcBef>
                <a:spcPct val="50000"/>
              </a:spcBef>
              <a:defRPr/>
            </a:pPr>
            <a:r>
              <a:rPr lang="en-US" sz="2400" dirty="0">
                <a:latin typeface="+mn-lt"/>
              </a:rPr>
              <a:t>Quick Learner</a:t>
            </a:r>
          </a:p>
          <a:p>
            <a:pPr eaLnBrk="0" hangingPunct="0">
              <a:spcBef>
                <a:spcPct val="50000"/>
              </a:spcBef>
              <a:defRPr/>
            </a:pPr>
            <a:endParaRPr lang="en-US" sz="2400" dirty="0">
              <a:latin typeface="+mn-lt"/>
            </a:endParaRPr>
          </a:p>
          <a:p>
            <a:pPr eaLnBrk="0" hangingPunct="0">
              <a:spcBef>
                <a:spcPct val="50000"/>
              </a:spcBef>
              <a:defRPr/>
            </a:pPr>
            <a:endParaRPr lang="en-US" sz="2400" dirty="0">
              <a:latin typeface="+mn-lt"/>
            </a:endParaRPr>
          </a:p>
          <a:p>
            <a:pPr eaLnBrk="0" hangingPunct="0">
              <a:spcBef>
                <a:spcPct val="50000"/>
              </a:spcBef>
              <a:defRPr/>
            </a:pPr>
            <a:endParaRPr lang="en-US" sz="2400" dirty="0">
              <a:latin typeface="+mn-lt"/>
            </a:endParaRPr>
          </a:p>
          <a:p>
            <a:pPr eaLnBrk="0" hangingPunct="0">
              <a:spcBef>
                <a:spcPct val="50000"/>
              </a:spcBef>
              <a:defRPr/>
            </a:pPr>
            <a:r>
              <a:rPr lang="en-US" sz="2400" dirty="0">
                <a:latin typeface="+mn-lt"/>
              </a:rPr>
              <a:t>Reliable</a:t>
            </a:r>
          </a:p>
          <a:p>
            <a:pPr eaLnBrk="0" hangingPunct="0">
              <a:spcBef>
                <a:spcPct val="50000"/>
              </a:spcBef>
              <a:defRPr/>
            </a:pPr>
            <a:r>
              <a:rPr lang="en-US" sz="2400" dirty="0">
                <a:latin typeface="+mn-lt"/>
              </a:rPr>
              <a:t>Team Player</a:t>
            </a:r>
          </a:p>
          <a:p>
            <a:pPr eaLnBrk="0" hangingPunct="0">
              <a:spcBef>
                <a:spcPct val="50000"/>
              </a:spcBef>
              <a:defRPr/>
            </a:pPr>
            <a:r>
              <a:rPr lang="en-US" sz="2400" dirty="0">
                <a:latin typeface="+mn-lt"/>
              </a:rPr>
              <a:t>Works well with people</a:t>
            </a:r>
          </a:p>
          <a:p>
            <a:pPr eaLnBrk="0" hangingPunct="0">
              <a:spcBef>
                <a:spcPct val="50000"/>
              </a:spcBef>
              <a:defRPr/>
            </a:pPr>
            <a:r>
              <a:rPr lang="en-US" sz="2400" dirty="0">
                <a:latin typeface="+mn-lt"/>
              </a:rPr>
              <a:t>Enthusiastic</a:t>
            </a:r>
          </a:p>
          <a:p>
            <a:pPr eaLnBrk="0" hangingPunct="0">
              <a:spcBef>
                <a:spcPct val="50000"/>
              </a:spcBef>
              <a:defRPr/>
            </a:pPr>
            <a:r>
              <a:rPr lang="en-US" sz="2400" dirty="0">
                <a:latin typeface="+mn-lt"/>
              </a:rPr>
              <a:t>Punctual</a:t>
            </a:r>
          </a:p>
          <a:p>
            <a:pPr eaLnBrk="0" hangingPunct="0">
              <a:spcBef>
                <a:spcPct val="50000"/>
              </a:spcBef>
              <a:defRPr/>
            </a:pPr>
            <a:r>
              <a:rPr lang="en-US" sz="2400" dirty="0">
                <a:latin typeface="+mn-lt"/>
              </a:rPr>
              <a:t>Friendly</a:t>
            </a:r>
          </a:p>
          <a:p>
            <a:pPr eaLnBrk="0" hangingPunct="0">
              <a:spcBef>
                <a:spcPct val="50000"/>
              </a:spcBef>
              <a:defRPr/>
            </a:pPr>
            <a:r>
              <a:rPr lang="en-US" sz="2400" dirty="0">
                <a:latin typeface="+mn-lt"/>
              </a:rPr>
              <a:t>Flexible</a:t>
            </a:r>
          </a:p>
          <a:p>
            <a:pPr eaLnBrk="0" hangingPunct="0">
              <a:spcBef>
                <a:spcPct val="50000"/>
              </a:spcBef>
              <a:defRPr/>
            </a:pPr>
            <a:endParaRPr lang="en-US" sz="2400" dirty="0">
              <a:latin typeface="+mn-lt"/>
            </a:endParaRPr>
          </a:p>
          <a:p>
            <a:pPr eaLnBrk="0" hangingPunct="0">
              <a:spcBef>
                <a:spcPct val="50000"/>
              </a:spcBef>
              <a:defRPr/>
            </a:pPr>
            <a:endParaRPr lang="en-US" sz="2400" dirty="0">
              <a:latin typeface="+mn-lt"/>
            </a:endParaRPr>
          </a:p>
          <a:p>
            <a:pPr eaLnBrk="0" hangingPunct="0">
              <a:spcBef>
                <a:spcPct val="50000"/>
              </a:spcBef>
              <a:defRPr/>
            </a:pPr>
            <a:endParaRPr lang="en-US" sz="2400" dirty="0">
              <a:latin typeface="+mn-lt"/>
            </a:endParaRPr>
          </a:p>
          <a:p>
            <a:pPr eaLnBrk="0" hangingPunct="0">
              <a:spcBef>
                <a:spcPct val="50000"/>
              </a:spcBef>
              <a:defRPr/>
            </a:pPr>
            <a:endParaRPr lang="en-US" sz="2400" dirty="0">
              <a:latin typeface="+mn-lt"/>
            </a:endParaRPr>
          </a:p>
          <a:p>
            <a:pPr eaLnBrk="0" hangingPunct="0">
              <a:spcBef>
                <a:spcPct val="50000"/>
              </a:spcBef>
              <a:defRPr/>
            </a:pPr>
            <a:r>
              <a:rPr lang="en-US" sz="2400" dirty="0">
                <a:latin typeface="+mn-lt"/>
              </a:rPr>
              <a:t>Outgoing</a:t>
            </a:r>
          </a:p>
          <a:p>
            <a:pPr eaLnBrk="0" hangingPunct="0">
              <a:spcBef>
                <a:spcPct val="50000"/>
              </a:spcBef>
              <a:defRPr/>
            </a:pPr>
            <a:r>
              <a:rPr lang="en-US" sz="2400" dirty="0">
                <a:latin typeface="+mn-lt"/>
              </a:rPr>
              <a:t>Articulate</a:t>
            </a:r>
          </a:p>
          <a:p>
            <a:pPr eaLnBrk="0" hangingPunct="0">
              <a:spcBef>
                <a:spcPct val="50000"/>
              </a:spcBef>
              <a:defRPr/>
            </a:pPr>
            <a:r>
              <a:rPr lang="en-US" sz="2400" dirty="0">
                <a:latin typeface="+mn-lt"/>
              </a:rPr>
              <a:t>Effective at time management</a:t>
            </a:r>
          </a:p>
          <a:p>
            <a:pPr eaLnBrk="0" hangingPunct="0">
              <a:spcBef>
                <a:spcPct val="50000"/>
              </a:spcBef>
              <a:defRPr/>
            </a:pPr>
            <a:r>
              <a:rPr lang="en-US" sz="2400" dirty="0">
                <a:latin typeface="+mn-lt"/>
              </a:rPr>
              <a:t>Able to multitask</a:t>
            </a:r>
          </a:p>
          <a:p>
            <a:pPr eaLnBrk="0" hangingPunct="0">
              <a:spcBef>
                <a:spcPct val="50000"/>
              </a:spcBef>
              <a:defRPr/>
            </a:pPr>
            <a:r>
              <a:rPr lang="en-US" sz="2400" dirty="0">
                <a:latin typeface="+mn-lt"/>
              </a:rPr>
              <a:t>Confident</a:t>
            </a:r>
          </a:p>
          <a:p>
            <a:pPr eaLnBrk="0" hangingPunct="0">
              <a:spcBef>
                <a:spcPct val="50000"/>
              </a:spcBef>
              <a:defRPr/>
            </a:pPr>
            <a:r>
              <a:rPr lang="en-US" sz="2400" dirty="0">
                <a:latin typeface="+mn-lt"/>
              </a:rPr>
              <a:t>Honest</a:t>
            </a:r>
          </a:p>
          <a:p>
            <a:pPr eaLnBrk="0" hangingPunct="0">
              <a:spcBef>
                <a:spcPct val="50000"/>
              </a:spcBef>
              <a:defRPr/>
            </a:pPr>
            <a:endParaRPr lang="en-US" dirty="0"/>
          </a:p>
          <a:p>
            <a:pPr eaLnBrk="0" hangingPunct="0">
              <a:spcBef>
                <a:spcPct val="50000"/>
              </a:spcBef>
              <a:defRPr/>
            </a:pPr>
            <a:endParaRPr lang="en-US" dirty="0"/>
          </a:p>
          <a:p>
            <a:pPr eaLnBrk="0" hangingPunct="0">
              <a:spcBef>
                <a:spcPct val="50000"/>
              </a:spcBef>
              <a:defRPr/>
            </a:pPr>
            <a:endParaRPr lang="en-US" dirty="0"/>
          </a:p>
          <a:p>
            <a:pPr eaLnBrk="0" hangingPunct="0">
              <a:spcBef>
                <a:spcPct val="50000"/>
              </a:spcBef>
              <a:defRPr/>
            </a:pPr>
            <a:endParaRPr lang="en-US" dirty="0"/>
          </a:p>
        </p:txBody>
      </p:sp>
      <p:sp>
        <p:nvSpPr>
          <p:cNvPr id="21507" name="Title 4"/>
          <p:cNvSpPr>
            <a:spLocks noGrp="1"/>
          </p:cNvSpPr>
          <p:nvPr>
            <p:ph type="title"/>
          </p:nvPr>
        </p:nvSpPr>
        <p:spPr>
          <a:xfrm>
            <a:off x="533400" y="381000"/>
            <a:ext cx="8229600" cy="1069975"/>
          </a:xfrm>
        </p:spPr>
        <p:txBody>
          <a:bodyPr>
            <a:normAutofit/>
          </a:bodyPr>
          <a:lstStyle/>
          <a:p>
            <a:pPr eaLnBrk="1" hangingPunct="1"/>
            <a:r>
              <a:rPr lang="en-US" dirty="0" smtClean="0"/>
              <a:t>Sample Personal Skills and Assets</a:t>
            </a:r>
          </a:p>
        </p:txBody>
      </p:sp>
      <p:sp>
        <p:nvSpPr>
          <p:cNvPr id="5" name="Text Box 5"/>
          <p:cNvSpPr txBox="1">
            <a:spLocks noChangeArrowheads="1"/>
          </p:cNvSpPr>
          <p:nvPr/>
        </p:nvSpPr>
        <p:spPr bwMode="auto">
          <a:xfrm>
            <a:off x="2438400" y="6286500"/>
            <a:ext cx="6629400" cy="495300"/>
          </a:xfrm>
          <a:prstGeom prst="rect">
            <a:avLst/>
          </a:prstGeom>
          <a:solidFill>
            <a:srgbClr val="E3D6A5"/>
          </a:solidFill>
          <a:ln w="38100">
            <a:solidFill>
              <a:srgbClr val="200060"/>
            </a:solidFill>
            <a:miter lim="800000"/>
            <a:headEnd/>
            <a:tailEnd/>
          </a:ln>
        </p:spPr>
        <p:txBody>
          <a:bodyPr>
            <a:spAutoFit/>
          </a:bodyPr>
          <a:lstStyle/>
          <a:p>
            <a:pPr algn="ctr" eaLnBrk="0" hangingPunct="0">
              <a:spcBef>
                <a:spcPct val="50000"/>
              </a:spcBef>
            </a:pPr>
            <a:r>
              <a:rPr lang="en-US" b="1">
                <a:solidFill>
                  <a:srgbClr val="200060"/>
                </a:solidFill>
              </a:rPr>
              <a:t>Try it now!  List three of your personal qualities.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007" y="381000"/>
            <a:ext cx="8610600" cy="1069975"/>
          </a:xfrm>
        </p:spPr>
        <p:txBody>
          <a:bodyPr>
            <a:normAutofit fontScale="90000"/>
          </a:bodyPr>
          <a:lstStyle/>
          <a:p>
            <a:pPr eaLnBrk="1" fontAlgn="auto" hangingPunct="1">
              <a:spcAft>
                <a:spcPts val="0"/>
              </a:spcAft>
              <a:defRPr/>
            </a:pPr>
            <a:r>
              <a:rPr lang="en-US" dirty="0" smtClean="0"/>
              <a:t>Sample Personal Skills and Assets Section</a:t>
            </a:r>
            <a:endParaRPr lang="en-US" dirty="0"/>
          </a:p>
        </p:txBody>
      </p:sp>
      <p:sp>
        <p:nvSpPr>
          <p:cNvPr id="22531" name="Line 3"/>
          <p:cNvSpPr>
            <a:spLocks noChangeShapeType="1"/>
          </p:cNvSpPr>
          <p:nvPr/>
        </p:nvSpPr>
        <p:spPr bwMode="auto">
          <a:xfrm>
            <a:off x="381000" y="2133600"/>
            <a:ext cx="8534400" cy="0"/>
          </a:xfrm>
          <a:prstGeom prst="line">
            <a:avLst/>
          </a:prstGeom>
          <a:noFill/>
          <a:ln w="9525">
            <a:solidFill>
              <a:schemeClr val="tx1"/>
            </a:solidFill>
            <a:round/>
            <a:headEnd/>
            <a:tailEnd/>
          </a:ln>
        </p:spPr>
        <p:txBody>
          <a:bodyPr/>
          <a:lstStyle/>
          <a:p>
            <a:endParaRPr lang="en-US"/>
          </a:p>
        </p:txBody>
      </p:sp>
      <p:sp>
        <p:nvSpPr>
          <p:cNvPr id="4" name="Rectangle 3"/>
          <p:cNvSpPr/>
          <p:nvPr/>
        </p:nvSpPr>
        <p:spPr>
          <a:xfrm>
            <a:off x="1066800" y="2438400"/>
            <a:ext cx="7467600" cy="1200150"/>
          </a:xfrm>
          <a:prstGeom prst="rect">
            <a:avLst/>
          </a:prstGeom>
        </p:spPr>
        <p:txBody>
          <a:bodyPr>
            <a:spAutoFit/>
          </a:bodyPr>
          <a:lstStyle/>
          <a:p>
            <a:pPr algn="just" eaLnBrk="0" hangingPunct="0">
              <a:spcBef>
                <a:spcPts val="0"/>
              </a:spcBef>
              <a:spcAft>
                <a:spcPts val="0"/>
              </a:spcAft>
              <a:defRPr/>
            </a:pPr>
            <a:r>
              <a:rPr lang="en-US" b="1" dirty="0">
                <a:latin typeface="Arial" pitchFamily="34" charset="0"/>
                <a:ea typeface="Times New Roman"/>
                <a:cs typeface="Arial" pitchFamily="34" charset="0"/>
              </a:rPr>
              <a:t>PERSONAL SKILLS  AND  ASSETS</a:t>
            </a:r>
          </a:p>
          <a:p>
            <a:pPr marL="1262063" algn="just" eaLnBrk="0" hangingPunct="0">
              <a:spcBef>
                <a:spcPts val="0"/>
              </a:spcBef>
              <a:spcAft>
                <a:spcPts val="0"/>
              </a:spcAft>
              <a:defRPr/>
            </a:pPr>
            <a:r>
              <a:rPr lang="en-US" dirty="0">
                <a:latin typeface="Arial" pitchFamily="34" charset="0"/>
                <a:ea typeface="Times New Roman"/>
                <a:cs typeface="Arial" pitchFamily="34" charset="0"/>
              </a:rPr>
              <a:t>I am a hard working </a:t>
            </a:r>
            <a:r>
              <a:rPr lang="en-US" dirty="0" smtClean="0">
                <a:latin typeface="Arial" pitchFamily="34" charset="0"/>
                <a:ea typeface="Times New Roman"/>
                <a:cs typeface="Arial" pitchFamily="34" charset="0"/>
              </a:rPr>
              <a:t>person who </a:t>
            </a:r>
            <a:r>
              <a:rPr lang="en-US" dirty="0">
                <a:latin typeface="Arial" pitchFamily="34" charset="0"/>
                <a:ea typeface="Times New Roman"/>
                <a:cs typeface="Arial" pitchFamily="34" charset="0"/>
              </a:rPr>
              <a:t>is willing to learn more. I am responsible, motivated, educated and punctual. I am friendly </a:t>
            </a:r>
            <a:r>
              <a:rPr lang="en-US" dirty="0" smtClean="0">
                <a:latin typeface="Arial" pitchFamily="34" charset="0"/>
                <a:ea typeface="Times New Roman"/>
                <a:cs typeface="Arial" pitchFamily="34" charset="0"/>
              </a:rPr>
              <a:t>and enjoy </a:t>
            </a:r>
            <a:r>
              <a:rPr lang="en-US" dirty="0">
                <a:latin typeface="Arial" pitchFamily="34" charset="0"/>
                <a:ea typeface="Times New Roman"/>
                <a:cs typeface="Arial" pitchFamily="34" charset="0"/>
              </a:rPr>
              <a:t>helping others.</a:t>
            </a:r>
          </a:p>
        </p:txBody>
      </p:sp>
      <p:sp>
        <p:nvSpPr>
          <p:cNvPr id="22533" name="Line 3"/>
          <p:cNvSpPr>
            <a:spLocks noChangeShapeType="1"/>
          </p:cNvSpPr>
          <p:nvPr/>
        </p:nvSpPr>
        <p:spPr bwMode="auto">
          <a:xfrm>
            <a:off x="304800" y="3810000"/>
            <a:ext cx="8534400" cy="0"/>
          </a:xfrm>
          <a:prstGeom prst="line">
            <a:avLst/>
          </a:prstGeom>
          <a:noFill/>
          <a:ln w="9525">
            <a:solidFill>
              <a:schemeClr val="tx1"/>
            </a:solidFill>
            <a:round/>
            <a:headEnd/>
            <a:tailEnd/>
          </a:ln>
        </p:spPr>
        <p:txBody>
          <a:bodyPr/>
          <a:lstStyle/>
          <a:p>
            <a:endParaRPr lang="en-US"/>
          </a:p>
        </p:txBody>
      </p:sp>
      <p:sp>
        <p:nvSpPr>
          <p:cNvPr id="22534" name="Rectangle 6"/>
          <p:cNvSpPr>
            <a:spLocks noChangeArrowheads="1"/>
          </p:cNvSpPr>
          <p:nvPr/>
        </p:nvSpPr>
        <p:spPr bwMode="auto">
          <a:xfrm>
            <a:off x="1371600" y="4114800"/>
            <a:ext cx="5867400" cy="2446338"/>
          </a:xfrm>
          <a:prstGeom prst="rect">
            <a:avLst/>
          </a:prstGeom>
          <a:noFill/>
          <a:ln w="9525">
            <a:noFill/>
            <a:miter lim="800000"/>
            <a:headEnd/>
            <a:tailEnd/>
          </a:ln>
        </p:spPr>
        <p:txBody>
          <a:bodyPr>
            <a:spAutoFit/>
          </a:bodyPr>
          <a:lstStyle/>
          <a:p>
            <a:pPr eaLnBrk="0" hangingPunct="0">
              <a:spcBef>
                <a:spcPct val="50000"/>
              </a:spcBef>
            </a:pPr>
            <a:r>
              <a:rPr lang="en-US" b="1">
                <a:cs typeface="Times New Roman" pitchFamily="18" charset="0"/>
              </a:rPr>
              <a:t>SKILLS SUMMARY</a:t>
            </a:r>
          </a:p>
          <a:p>
            <a:pPr lvl="1" eaLnBrk="0" hangingPunct="0">
              <a:spcBef>
                <a:spcPct val="50000"/>
              </a:spcBef>
              <a:buFontTx/>
              <a:buChar char="•"/>
            </a:pPr>
            <a:r>
              <a:rPr lang="en-US">
                <a:cs typeface="Times New Roman" pitchFamily="18" charset="0"/>
              </a:rPr>
              <a:t> Detail oriented and well organized</a:t>
            </a:r>
          </a:p>
          <a:p>
            <a:pPr lvl="1" eaLnBrk="0" hangingPunct="0">
              <a:spcBef>
                <a:spcPct val="50000"/>
              </a:spcBef>
              <a:buFontTx/>
              <a:buChar char="•"/>
            </a:pPr>
            <a:r>
              <a:rPr lang="en-US">
                <a:cs typeface="Times New Roman" pitchFamily="18" charset="0"/>
              </a:rPr>
              <a:t> Excellent verbal and written communication</a:t>
            </a:r>
          </a:p>
          <a:p>
            <a:pPr lvl="1" eaLnBrk="0" hangingPunct="0">
              <a:spcBef>
                <a:spcPct val="50000"/>
              </a:spcBef>
              <a:buFontTx/>
              <a:buChar char="•"/>
            </a:pPr>
            <a:r>
              <a:rPr lang="en-US">
                <a:cs typeface="Times New Roman" pitchFamily="18" charset="0"/>
              </a:rPr>
              <a:t> Strong customer service focus </a:t>
            </a:r>
          </a:p>
          <a:p>
            <a:pPr lvl="1" eaLnBrk="0" hangingPunct="0">
              <a:spcBef>
                <a:spcPct val="50000"/>
              </a:spcBef>
              <a:buFontTx/>
              <a:buChar char="•"/>
            </a:pPr>
            <a:r>
              <a:rPr lang="en-US">
                <a:cs typeface="Times New Roman" pitchFamily="18" charset="0"/>
              </a:rPr>
              <a:t> Outgoing with a positive attitude</a:t>
            </a:r>
          </a:p>
          <a:p>
            <a:pPr lvl="1" eaLnBrk="0" hangingPunct="0">
              <a:spcBef>
                <a:spcPct val="50000"/>
              </a:spcBef>
              <a:buFontTx/>
              <a:buChar char="•"/>
            </a:pPr>
            <a:r>
              <a:rPr lang="en-US">
                <a:cs typeface="Times New Roman" pitchFamily="18" charset="0"/>
              </a:rPr>
              <a:t> Professional demeanor</a:t>
            </a:r>
            <a:r>
              <a:rPr lang="en-US"/>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p:cNvSpPr txBox="1"/>
          <p:nvPr/>
        </p:nvSpPr>
        <p:spPr>
          <a:xfrm>
            <a:off x="457200" y="838200"/>
            <a:ext cx="8153400" cy="8440772"/>
          </a:xfrm>
          <a:prstGeom prst="rect">
            <a:avLst/>
          </a:prstGeom>
          <a:noFill/>
        </p:spPr>
        <p:txBody>
          <a:bodyPr>
            <a:spAutoFit/>
          </a:bodyPr>
          <a:lstStyle/>
          <a:p>
            <a:pPr indent="457200" algn="ctr" eaLnBrk="0" hangingPunct="0">
              <a:defRPr/>
            </a:pPr>
            <a:r>
              <a:rPr lang="en-US" sz="3200" b="1" dirty="0">
                <a:cs typeface="Times New Roman" pitchFamily="18" charset="0"/>
              </a:rPr>
              <a:t>CHRIS SMITH</a:t>
            </a:r>
          </a:p>
          <a:p>
            <a:pPr indent="457200" algn="ctr" eaLnBrk="0" hangingPunct="0">
              <a:defRPr/>
            </a:pPr>
            <a:r>
              <a:rPr lang="en-US" sz="2000" dirty="0">
                <a:cs typeface="Times New Roman" pitchFamily="18" charset="0"/>
              </a:rPr>
              <a:t>83 Prospect Road </a:t>
            </a:r>
            <a:r>
              <a:rPr lang="en-US" sz="2000" dirty="0">
                <a:cs typeface="Times New Roman" pitchFamily="18" charset="0"/>
                <a:sym typeface="Symbol" pitchFamily="18" charset="2"/>
              </a:rPr>
              <a:t></a:t>
            </a:r>
            <a:r>
              <a:rPr lang="en-US" sz="2000" dirty="0">
                <a:cs typeface="Times New Roman" pitchFamily="18" charset="0"/>
              </a:rPr>
              <a:t> Orlando, FL 32837</a:t>
            </a:r>
          </a:p>
          <a:p>
            <a:pPr indent="457200" algn="ctr" eaLnBrk="0" hangingPunct="0">
              <a:defRPr/>
            </a:pPr>
            <a:r>
              <a:rPr lang="en-US" sz="2000" dirty="0">
                <a:cs typeface="Times New Roman" pitchFamily="18" charset="0"/>
              </a:rPr>
              <a:t>(407) 555-8975 </a:t>
            </a:r>
            <a:r>
              <a:rPr lang="en-US" sz="2000" dirty="0">
                <a:cs typeface="Times New Roman" pitchFamily="18" charset="0"/>
                <a:sym typeface="Symbol" pitchFamily="18" charset="2"/>
              </a:rPr>
              <a:t></a:t>
            </a:r>
            <a:r>
              <a:rPr lang="en-US" sz="2000" dirty="0">
                <a:cs typeface="Times New Roman" pitchFamily="18" charset="0"/>
              </a:rPr>
              <a:t> </a:t>
            </a:r>
            <a:r>
              <a:rPr lang="en-US" sz="2000" dirty="0" smtClean="0">
                <a:cs typeface="Times New Roman" pitchFamily="18" charset="0"/>
                <a:hlinkClick r:id="rId2"/>
              </a:rPr>
              <a:t>CSmith@gmail.com</a:t>
            </a:r>
            <a:endParaRPr lang="en-US" sz="2000" dirty="0">
              <a:cs typeface="Times New Roman" pitchFamily="18" charset="0"/>
            </a:endParaRPr>
          </a:p>
          <a:p>
            <a:pPr indent="457200" algn="ctr" eaLnBrk="0" hangingPunct="0">
              <a:defRPr/>
            </a:pPr>
            <a:r>
              <a:rPr lang="en-US" sz="2000" dirty="0">
                <a:cs typeface="Times New Roman" pitchFamily="18" charset="0"/>
              </a:rPr>
              <a:t>_____________________________________________________</a:t>
            </a:r>
          </a:p>
          <a:p>
            <a:pPr indent="457200" algn="ctr" eaLnBrk="0" hangingPunct="0">
              <a:defRPr/>
            </a:pPr>
            <a:endParaRPr lang="en-US" sz="2000" b="1" dirty="0">
              <a:cs typeface="Times New Roman" pitchFamily="18" charset="0"/>
            </a:endParaRPr>
          </a:p>
          <a:p>
            <a:pPr indent="457200" eaLnBrk="0" hangingPunct="0">
              <a:defRPr/>
            </a:pPr>
            <a:r>
              <a:rPr lang="en-US" sz="2000" b="1" dirty="0">
                <a:cs typeface="Times New Roman" pitchFamily="18" charset="0"/>
              </a:rPr>
              <a:t>OBJECTIVE</a:t>
            </a:r>
          </a:p>
          <a:p>
            <a:pPr indent="457200" eaLnBrk="0" hangingPunct="0">
              <a:defRPr/>
            </a:pPr>
            <a:r>
              <a:rPr lang="en-US" sz="2000" b="1" dirty="0">
                <a:cs typeface="Times New Roman" pitchFamily="18" charset="0"/>
              </a:rPr>
              <a:t>	</a:t>
            </a:r>
            <a:r>
              <a:rPr lang="en-US" sz="2000" dirty="0" smtClean="0">
                <a:cs typeface="Times New Roman" pitchFamily="18" charset="0"/>
              </a:rPr>
              <a:t>To </a:t>
            </a:r>
            <a:r>
              <a:rPr lang="en-US" sz="2000" dirty="0">
                <a:cs typeface="Times New Roman" pitchFamily="18" charset="0"/>
              </a:rPr>
              <a:t>secure a part-time position as a clerk in a dental office</a:t>
            </a:r>
          </a:p>
          <a:p>
            <a:pPr indent="457200" eaLnBrk="0" hangingPunct="0">
              <a:defRPr/>
            </a:pPr>
            <a:endParaRPr lang="en-US" sz="2000" dirty="0">
              <a:cs typeface="Times New Roman" pitchFamily="18" charset="0"/>
            </a:endParaRPr>
          </a:p>
          <a:p>
            <a:pPr indent="457200" eaLnBrk="0" hangingPunct="0">
              <a:defRPr/>
            </a:pPr>
            <a:endParaRPr lang="en-US" sz="2000" dirty="0">
              <a:cs typeface="Times New Roman" pitchFamily="18" charset="0"/>
            </a:endParaRPr>
          </a:p>
          <a:p>
            <a:pPr indent="457200" eaLnBrk="0" hangingPunct="0">
              <a:defRPr/>
            </a:pPr>
            <a:r>
              <a:rPr lang="en-US" sz="2000" b="1" dirty="0">
                <a:cs typeface="Times New Roman" pitchFamily="18" charset="0"/>
              </a:rPr>
              <a:t>PERSONAL SKILLS AND ASSETS</a:t>
            </a:r>
          </a:p>
          <a:p>
            <a:pPr marL="1262063" algn="just" eaLnBrk="0" hangingPunct="0">
              <a:spcBef>
                <a:spcPts val="0"/>
              </a:spcBef>
              <a:spcAft>
                <a:spcPts val="0"/>
              </a:spcAft>
              <a:defRPr/>
            </a:pPr>
            <a:r>
              <a:rPr lang="en-US" sz="2000" dirty="0">
                <a:latin typeface="Arial" pitchFamily="34" charset="0"/>
                <a:ea typeface="Times New Roman"/>
                <a:cs typeface="Arial" pitchFamily="34" charset="0"/>
              </a:rPr>
              <a:t>I am a hard working person who is willing to learn more. I am responsible, motivated, educated and punctual. I am friendly and enjoy helping others.</a:t>
            </a:r>
          </a:p>
          <a:p>
            <a:pPr marL="1770063" eaLnBrk="0" hangingPunct="0">
              <a:spcAft>
                <a:spcPts val="300"/>
              </a:spcAft>
              <a:defRPr/>
            </a:pPr>
            <a:endParaRPr lang="en-US" sz="1300" dirty="0"/>
          </a:p>
          <a:p>
            <a:pPr marL="1768475" eaLnBrk="0" hangingPunct="0">
              <a:spcAft>
                <a:spcPts val="300"/>
              </a:spcAft>
              <a:defRPr/>
            </a:pPr>
            <a:endParaRPr lang="en-US" sz="1300" dirty="0"/>
          </a:p>
          <a:p>
            <a:pPr marL="1768475" eaLnBrk="0" hangingPunct="0">
              <a:spcAft>
                <a:spcPts val="300"/>
              </a:spcAft>
              <a:defRPr/>
            </a:pPr>
            <a:r>
              <a:rPr lang="en-US" sz="1300" dirty="0"/>
              <a:t>		</a:t>
            </a:r>
          </a:p>
          <a:p>
            <a:pPr marL="1770063" eaLnBrk="0" hangingPunct="0">
              <a:spcAft>
                <a:spcPts val="300"/>
              </a:spcAft>
              <a:defRPr/>
            </a:pPr>
            <a:endParaRPr lang="en-US" sz="1300" dirty="0"/>
          </a:p>
          <a:p>
            <a:pPr marL="466725" eaLnBrk="0" hangingPunct="0">
              <a:spcAft>
                <a:spcPts val="300"/>
              </a:spcAft>
              <a:defRPr/>
            </a:pPr>
            <a:endParaRPr lang="en-US" sz="1300" dirty="0"/>
          </a:p>
          <a:p>
            <a:pPr marL="1770063" eaLnBrk="0" hangingPunct="0">
              <a:spcAft>
                <a:spcPts val="300"/>
              </a:spcAft>
              <a:defRPr/>
            </a:pPr>
            <a:endParaRPr lang="en-US" sz="1300" dirty="0"/>
          </a:p>
          <a:p>
            <a:pPr marL="466725" eaLnBrk="0" hangingPunct="0">
              <a:spcAft>
                <a:spcPts val="300"/>
              </a:spcAft>
              <a:defRPr/>
            </a:pPr>
            <a:endParaRPr lang="en-US" sz="1300" dirty="0"/>
          </a:p>
          <a:p>
            <a:pPr marL="509588" eaLnBrk="0" hangingPunct="0">
              <a:defRPr/>
            </a:pPr>
            <a:endParaRPr lang="en-US" b="1" dirty="0">
              <a:latin typeface="Arial" pitchFamily="34" charset="0"/>
              <a:ea typeface="Times New Roman"/>
              <a:cs typeface="Arial" pitchFamily="34" charset="0"/>
            </a:endParaRPr>
          </a:p>
          <a:p>
            <a:pPr marL="1708150" eaLnBrk="0" hangingPunct="0">
              <a:defRPr/>
            </a:pPr>
            <a:endParaRPr lang="en-US" b="1" dirty="0">
              <a:latin typeface="Arial" pitchFamily="34" charset="0"/>
              <a:ea typeface="Times New Roman"/>
              <a:cs typeface="Arial" pitchFamily="34" charset="0"/>
            </a:endParaRPr>
          </a:p>
          <a:p>
            <a:pPr marL="1768475" eaLnBrk="0" hangingPunct="0">
              <a:defRPr/>
            </a:pPr>
            <a:endParaRPr lang="en-US" dirty="0">
              <a:latin typeface="Arial" pitchFamily="34" charset="0"/>
              <a:ea typeface="Times New Roman"/>
              <a:cs typeface="Arial" pitchFamily="34" charset="0"/>
            </a:endParaRPr>
          </a:p>
          <a:p>
            <a:pPr marL="1768475" eaLnBrk="0" hangingPunct="0">
              <a:defRPr/>
            </a:pPr>
            <a:endParaRPr lang="en-US" dirty="0">
              <a:latin typeface="Arial" pitchFamily="34" charset="0"/>
              <a:ea typeface="Times New Roman"/>
              <a:cs typeface="Arial" pitchFamily="34" charset="0"/>
            </a:endParaRPr>
          </a:p>
          <a:p>
            <a:pPr marL="1768475" eaLnBrk="0" hangingPunct="0">
              <a:defRPr/>
            </a:pPr>
            <a:endParaRPr lang="en-US" dirty="0">
              <a:latin typeface="Arial" pitchFamily="34" charset="0"/>
              <a:ea typeface="Times New Roman"/>
              <a:cs typeface="Arial" pitchFamily="34" charset="0"/>
            </a:endParaRPr>
          </a:p>
          <a:p>
            <a:pPr marL="465138" eaLnBrk="0" hangingPunct="0">
              <a:defRPr/>
            </a:pPr>
            <a:endParaRPr lang="en-US" dirty="0">
              <a:latin typeface="Arial" pitchFamily="34" charset="0"/>
              <a:ea typeface="Times New Roman"/>
              <a:cs typeface="Arial" pitchFamily="34" charset="0"/>
            </a:endParaRPr>
          </a:p>
          <a:p>
            <a:pPr indent="457200" eaLnBrk="0" hangingPunct="0">
              <a:defRPr/>
            </a:pPr>
            <a:endParaRPr lang="en-US" b="1" dirty="0">
              <a:cs typeface="Times New Roman" pitchFamily="18" charset="0"/>
            </a:endParaRPr>
          </a:p>
          <a:p>
            <a:pPr indent="457200" eaLnBrk="0" hangingPunct="0">
              <a:defRPr/>
            </a:pPr>
            <a:r>
              <a:rPr lang="en-US" b="1" dirty="0">
                <a:cs typeface="Times New Roman" pitchFamily="18" charset="0"/>
              </a:rPr>
              <a:t>		</a:t>
            </a:r>
          </a:p>
          <a:p>
            <a:pPr indent="457200" algn="ctr" eaLnBrk="0" hangingPunct="0">
              <a:defRPr/>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381000"/>
            <a:ext cx="8229600" cy="1066800"/>
          </a:xfrm>
        </p:spPr>
        <p:txBody>
          <a:bodyPr/>
          <a:lstStyle/>
          <a:p>
            <a:pPr eaLnBrk="1" hangingPunct="1"/>
            <a:r>
              <a:rPr lang="en-US" dirty="0" smtClean="0"/>
              <a:t>Education</a:t>
            </a:r>
          </a:p>
        </p:txBody>
      </p:sp>
      <p:sp>
        <p:nvSpPr>
          <p:cNvPr id="16387" name="Rectangle 3"/>
          <p:cNvSpPr>
            <a:spLocks noGrp="1" noChangeArrowheads="1"/>
          </p:cNvSpPr>
          <p:nvPr>
            <p:ph sz="quarter" idx="1"/>
          </p:nvPr>
        </p:nvSpPr>
        <p:spPr>
          <a:xfrm>
            <a:off x="1371600" y="1600200"/>
            <a:ext cx="7010400" cy="4267200"/>
          </a:xfrm>
        </p:spPr>
        <p:txBody>
          <a:bodyPr>
            <a:normAutofit lnSpcReduction="10000"/>
          </a:bodyPr>
          <a:lstStyle/>
          <a:p>
            <a:pPr marL="365760" indent="-256032" eaLnBrk="1" fontAlgn="auto" hangingPunct="1">
              <a:lnSpc>
                <a:spcPct val="150000"/>
              </a:lnSpc>
              <a:spcAft>
                <a:spcPts val="0"/>
              </a:spcAft>
              <a:buClr>
                <a:schemeClr val="accent3"/>
              </a:buClr>
              <a:buFont typeface="Georgia"/>
              <a:buChar char="•"/>
              <a:defRPr/>
            </a:pPr>
            <a:r>
              <a:rPr lang="en-US" dirty="0" smtClean="0"/>
              <a:t>Name and location of the school</a:t>
            </a:r>
          </a:p>
          <a:p>
            <a:pPr marL="365760" indent="-256032" eaLnBrk="1" fontAlgn="auto" hangingPunct="1">
              <a:lnSpc>
                <a:spcPct val="150000"/>
              </a:lnSpc>
              <a:spcAft>
                <a:spcPts val="0"/>
              </a:spcAft>
              <a:buClr>
                <a:schemeClr val="accent3"/>
              </a:buClr>
              <a:buFont typeface="Georgia"/>
              <a:buChar char="•"/>
              <a:defRPr/>
            </a:pPr>
            <a:r>
              <a:rPr lang="en-US" dirty="0" smtClean="0"/>
              <a:t>Major, minor and area of concentration</a:t>
            </a:r>
          </a:p>
          <a:p>
            <a:pPr marL="365760" indent="-256032" eaLnBrk="1" fontAlgn="auto" hangingPunct="1">
              <a:lnSpc>
                <a:spcPct val="150000"/>
              </a:lnSpc>
              <a:spcAft>
                <a:spcPts val="0"/>
              </a:spcAft>
              <a:buClr>
                <a:schemeClr val="accent3"/>
              </a:buClr>
              <a:buFont typeface="Georgia"/>
              <a:buChar char="•"/>
              <a:defRPr/>
            </a:pPr>
            <a:r>
              <a:rPr lang="en-US" dirty="0" smtClean="0"/>
              <a:t>Graduation or anticipated graduation date</a:t>
            </a:r>
          </a:p>
          <a:p>
            <a:pPr marL="365760" indent="-256032" eaLnBrk="1" fontAlgn="auto" hangingPunct="1">
              <a:lnSpc>
                <a:spcPct val="150000"/>
              </a:lnSpc>
              <a:spcAft>
                <a:spcPts val="0"/>
              </a:spcAft>
              <a:buClr>
                <a:schemeClr val="accent3"/>
              </a:buClr>
              <a:buFont typeface="Georgia"/>
              <a:buChar char="•"/>
              <a:defRPr/>
            </a:pPr>
            <a:r>
              <a:rPr lang="en-US" dirty="0" smtClean="0"/>
              <a:t>GPA – if 3.0 or higher</a:t>
            </a:r>
          </a:p>
          <a:p>
            <a:pPr marL="365760" indent="-256032" eaLnBrk="1" fontAlgn="auto" hangingPunct="1">
              <a:lnSpc>
                <a:spcPct val="150000"/>
              </a:lnSpc>
              <a:spcAft>
                <a:spcPts val="0"/>
              </a:spcAft>
              <a:buClr>
                <a:schemeClr val="accent3"/>
              </a:buClr>
              <a:buFont typeface="Georgia"/>
              <a:buChar char="•"/>
              <a:defRPr/>
            </a:pPr>
            <a:r>
              <a:rPr lang="en-US" dirty="0" smtClean="0"/>
              <a:t>Relevant Coursework- See next slide for more information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026"/>
          <p:cNvSpPr>
            <a:spLocks noGrp="1" noChangeArrowheads="1"/>
          </p:cNvSpPr>
          <p:nvPr>
            <p:ph type="title"/>
          </p:nvPr>
        </p:nvSpPr>
        <p:spPr>
          <a:xfrm>
            <a:off x="609600" y="457200"/>
            <a:ext cx="8229600" cy="1066800"/>
          </a:xfrm>
        </p:spPr>
        <p:txBody>
          <a:bodyPr/>
          <a:lstStyle/>
          <a:p>
            <a:pPr eaLnBrk="1" hangingPunct="1"/>
            <a:r>
              <a:rPr lang="en-US" altLang="en-US" dirty="0" smtClean="0"/>
              <a:t>Education- Relevant Courses</a:t>
            </a:r>
          </a:p>
        </p:txBody>
      </p:sp>
      <p:sp>
        <p:nvSpPr>
          <p:cNvPr id="25603" name="Rectangle 1027"/>
          <p:cNvSpPr>
            <a:spLocks noGrp="1" noChangeArrowheads="1"/>
          </p:cNvSpPr>
          <p:nvPr>
            <p:ph sz="quarter" idx="1"/>
          </p:nvPr>
        </p:nvSpPr>
        <p:spPr>
          <a:xfrm>
            <a:off x="228600" y="1828800"/>
            <a:ext cx="7467600" cy="4572000"/>
          </a:xfrm>
        </p:spPr>
        <p:txBody>
          <a:bodyPr>
            <a:normAutofit fontScale="85000" lnSpcReduction="20000"/>
          </a:bodyPr>
          <a:lstStyle/>
          <a:p>
            <a:pPr eaLnBrk="1" hangingPunct="1">
              <a:spcAft>
                <a:spcPts val="1200"/>
              </a:spcAft>
            </a:pPr>
            <a:r>
              <a:rPr lang="en-US" altLang="en-US" sz="2800" dirty="0" smtClean="0"/>
              <a:t>List relevant courses that:</a:t>
            </a:r>
          </a:p>
          <a:p>
            <a:pPr lvl="1">
              <a:spcAft>
                <a:spcPts val="1200"/>
              </a:spcAft>
            </a:pPr>
            <a:r>
              <a:rPr lang="en-US" altLang="en-US" dirty="0"/>
              <a:t>Help you stand out from the crowd</a:t>
            </a:r>
          </a:p>
          <a:p>
            <a:pPr lvl="1"/>
            <a:r>
              <a:rPr lang="en-US" altLang="en-US" dirty="0"/>
              <a:t>Have provided you with specific skills or knowledge</a:t>
            </a:r>
          </a:p>
          <a:p>
            <a:pPr lvl="2">
              <a:spcAft>
                <a:spcPts val="600"/>
              </a:spcAft>
            </a:pPr>
            <a:r>
              <a:rPr lang="en-US" altLang="en-US" dirty="0" smtClean="0"/>
              <a:t>Do </a:t>
            </a:r>
            <a:r>
              <a:rPr lang="en-US" altLang="en-US" dirty="0"/>
              <a:t>not include courses that are part of a required curriculum- </a:t>
            </a:r>
            <a:r>
              <a:rPr lang="en-US" altLang="en-US" dirty="0" err="1" smtClean="0"/>
              <a:t>ie</a:t>
            </a:r>
            <a:r>
              <a:rPr lang="en-US" altLang="en-US" dirty="0" smtClean="0"/>
              <a:t>, English</a:t>
            </a:r>
          </a:p>
          <a:p>
            <a:pPr lvl="2"/>
            <a:r>
              <a:rPr lang="en-US" altLang="en-US" dirty="0" smtClean="0"/>
              <a:t>Do include </a:t>
            </a:r>
            <a:r>
              <a:rPr lang="en-US" altLang="en-US" dirty="0"/>
              <a:t>courses that are at an advanced level if they are relevant to the position- </a:t>
            </a:r>
            <a:r>
              <a:rPr lang="en-US" altLang="en-US" dirty="0" err="1" smtClean="0"/>
              <a:t>ie</a:t>
            </a:r>
            <a:r>
              <a:rPr lang="en-US" altLang="en-US" dirty="0" smtClean="0"/>
              <a:t>, Biology</a:t>
            </a:r>
            <a:r>
              <a:rPr lang="en-US" altLang="en-US" dirty="0"/>
              <a:t>, Calculus</a:t>
            </a:r>
          </a:p>
          <a:p>
            <a:pPr>
              <a:lnSpc>
                <a:spcPct val="90000"/>
              </a:lnSpc>
              <a:spcAft>
                <a:spcPts val="600"/>
              </a:spcAft>
              <a:buNone/>
            </a:pPr>
            <a:r>
              <a:rPr lang="en-US" altLang="en-US" sz="2400" dirty="0" smtClean="0"/>
              <a:t> 			</a:t>
            </a:r>
            <a:r>
              <a:rPr lang="en-US" altLang="en-US" sz="2400" dirty="0" smtClean="0">
                <a:solidFill>
                  <a:schemeClr val="accent2"/>
                </a:solidFill>
              </a:rPr>
              <a:t>For example, you might list</a:t>
            </a:r>
          </a:p>
          <a:p>
            <a:pPr>
              <a:lnSpc>
                <a:spcPct val="90000"/>
              </a:lnSpc>
              <a:spcAft>
                <a:spcPts val="600"/>
              </a:spcAft>
              <a:buNone/>
            </a:pPr>
            <a:r>
              <a:rPr lang="en-US" altLang="en-US" sz="2800" dirty="0" smtClean="0">
                <a:solidFill>
                  <a:srgbClr val="FF3300"/>
                </a:solidFill>
              </a:rPr>
              <a:t>			</a:t>
            </a:r>
            <a:r>
              <a:rPr lang="en-US" altLang="en-US" sz="2300" dirty="0" smtClean="0">
                <a:solidFill>
                  <a:schemeClr val="accent2"/>
                </a:solidFill>
              </a:rPr>
              <a:t>Spanish (4 semesters)</a:t>
            </a:r>
          </a:p>
          <a:p>
            <a:pPr>
              <a:lnSpc>
                <a:spcPct val="90000"/>
              </a:lnSpc>
              <a:spcAft>
                <a:spcPts val="600"/>
              </a:spcAft>
              <a:buNone/>
            </a:pPr>
            <a:r>
              <a:rPr lang="en-US" altLang="en-US" sz="2300" dirty="0" smtClean="0">
                <a:solidFill>
                  <a:schemeClr val="accent2"/>
                </a:solidFill>
              </a:rPr>
              <a:t>			Computer Science</a:t>
            </a:r>
          </a:p>
          <a:p>
            <a:pPr>
              <a:lnSpc>
                <a:spcPct val="90000"/>
              </a:lnSpc>
              <a:spcAft>
                <a:spcPts val="600"/>
              </a:spcAft>
              <a:buNone/>
            </a:pPr>
            <a:r>
              <a:rPr lang="en-US" altLang="en-US" sz="2300" dirty="0" smtClean="0">
                <a:solidFill>
                  <a:schemeClr val="accent2"/>
                </a:solidFill>
              </a:rPr>
              <a:t>			Marketing</a:t>
            </a:r>
          </a:p>
          <a:p>
            <a:pPr>
              <a:lnSpc>
                <a:spcPct val="90000"/>
              </a:lnSpc>
              <a:spcAft>
                <a:spcPts val="1200"/>
              </a:spcAft>
              <a:buNone/>
            </a:pPr>
            <a:r>
              <a:rPr lang="en-US" altLang="en-US" sz="2300" dirty="0" smtClean="0">
                <a:solidFill>
                  <a:schemeClr val="accent2"/>
                </a:solidFill>
              </a:rPr>
              <a:t>			Economics</a:t>
            </a:r>
          </a:p>
          <a:p>
            <a:pPr lvl="1" eaLnBrk="1" hangingPunct="1"/>
            <a:endParaRPr lang="en-US" altLang="en-US" sz="2400" dirty="0" smtClean="0"/>
          </a:p>
          <a:p>
            <a:pPr eaLnBrk="1" hangingPunct="1">
              <a:buFont typeface="Georgia" pitchFamily="18" charset="0"/>
              <a:buNone/>
            </a:pPr>
            <a:endParaRPr lang="en-US" alt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33400" y="381000"/>
            <a:ext cx="8229600" cy="1069975"/>
          </a:xfrm>
        </p:spPr>
        <p:txBody>
          <a:bodyPr/>
          <a:lstStyle/>
          <a:p>
            <a:pPr eaLnBrk="1" hangingPunct="1"/>
            <a:r>
              <a:rPr lang="en-US" dirty="0" smtClean="0"/>
              <a:t>Samples of Education Section</a:t>
            </a:r>
          </a:p>
        </p:txBody>
      </p:sp>
      <p:sp>
        <p:nvSpPr>
          <p:cNvPr id="26627" name="Line 3"/>
          <p:cNvSpPr>
            <a:spLocks noChangeShapeType="1"/>
          </p:cNvSpPr>
          <p:nvPr/>
        </p:nvSpPr>
        <p:spPr bwMode="auto">
          <a:xfrm>
            <a:off x="381000" y="1752600"/>
            <a:ext cx="8534400" cy="0"/>
          </a:xfrm>
          <a:prstGeom prst="line">
            <a:avLst/>
          </a:prstGeom>
          <a:noFill/>
          <a:ln w="9525">
            <a:solidFill>
              <a:schemeClr val="tx1"/>
            </a:solidFill>
            <a:round/>
            <a:headEnd/>
            <a:tailEnd/>
          </a:ln>
        </p:spPr>
        <p:txBody>
          <a:bodyPr/>
          <a:lstStyle/>
          <a:p>
            <a:endParaRPr lang="en-US"/>
          </a:p>
        </p:txBody>
      </p:sp>
      <p:sp>
        <p:nvSpPr>
          <p:cNvPr id="17414" name="Text Box 6"/>
          <p:cNvSpPr txBox="1">
            <a:spLocks noChangeArrowheads="1"/>
          </p:cNvSpPr>
          <p:nvPr/>
        </p:nvSpPr>
        <p:spPr bwMode="auto">
          <a:xfrm>
            <a:off x="1295400" y="1828800"/>
            <a:ext cx="7848600" cy="2308225"/>
          </a:xfrm>
          <a:prstGeom prst="rect">
            <a:avLst/>
          </a:prstGeom>
          <a:noFill/>
          <a:ln w="9525">
            <a:noFill/>
            <a:miter lim="800000"/>
            <a:headEnd/>
            <a:tailEnd/>
          </a:ln>
        </p:spPr>
        <p:txBody>
          <a:bodyPr>
            <a:spAutoFit/>
          </a:bodyPr>
          <a:lstStyle/>
          <a:p>
            <a:pPr eaLnBrk="0" hangingPunct="0">
              <a:defRPr/>
            </a:pPr>
            <a:r>
              <a:rPr lang="en-US" sz="1600" b="1" dirty="0"/>
              <a:t>EDUCATION</a:t>
            </a:r>
          </a:p>
          <a:p>
            <a:pPr marL="1770063" eaLnBrk="0" hangingPunct="0">
              <a:defRPr/>
            </a:pPr>
            <a:r>
              <a:rPr lang="en-US" sz="1600" dirty="0"/>
              <a:t>	</a:t>
            </a:r>
            <a:r>
              <a:rPr lang="en-US" sz="1600" b="1" dirty="0"/>
              <a:t>Winter Park High School</a:t>
            </a:r>
            <a:r>
              <a:rPr lang="en-US" sz="1600" dirty="0"/>
              <a:t>	Winter Park, FL</a:t>
            </a:r>
          </a:p>
          <a:p>
            <a:pPr marL="1770063" eaLnBrk="0" hangingPunct="0">
              <a:defRPr/>
            </a:pPr>
            <a:r>
              <a:rPr lang="en-US" sz="1600" dirty="0"/>
              <a:t>				 Aug </a:t>
            </a:r>
            <a:r>
              <a:rPr lang="en-US" sz="1600" dirty="0" smtClean="0"/>
              <a:t>2018–present </a:t>
            </a:r>
            <a:endParaRPr lang="en-US" sz="1600" dirty="0"/>
          </a:p>
          <a:p>
            <a:pPr marL="1770063" eaLnBrk="0" hangingPunct="0">
              <a:lnSpc>
                <a:spcPct val="150000"/>
              </a:lnSpc>
              <a:buFont typeface="Arial" pitchFamily="34" charset="0"/>
              <a:buChar char="•"/>
              <a:defRPr/>
            </a:pPr>
            <a:r>
              <a:rPr lang="en-US" sz="1600" dirty="0"/>
              <a:t>Graduating </a:t>
            </a:r>
            <a:r>
              <a:rPr lang="en-US" sz="1600" dirty="0" smtClean="0"/>
              <a:t>June  2020</a:t>
            </a:r>
            <a:endParaRPr lang="en-US" sz="1600" dirty="0"/>
          </a:p>
          <a:p>
            <a:pPr marL="1770063" eaLnBrk="0" hangingPunct="0">
              <a:lnSpc>
                <a:spcPct val="150000"/>
              </a:lnSpc>
              <a:buFont typeface="Arial" pitchFamily="34" charset="0"/>
              <a:buChar char="•"/>
              <a:defRPr/>
            </a:pPr>
            <a:r>
              <a:rPr lang="en-US" sz="1600" dirty="0"/>
              <a:t>GPA 3.0</a:t>
            </a:r>
          </a:p>
          <a:p>
            <a:pPr marL="1770063" eaLnBrk="0" hangingPunct="0">
              <a:lnSpc>
                <a:spcPct val="150000"/>
              </a:lnSpc>
              <a:buFont typeface="Arial" pitchFamily="34" charset="0"/>
              <a:buChar char="•"/>
              <a:defRPr/>
            </a:pPr>
            <a:r>
              <a:rPr lang="en-US" sz="1600" dirty="0"/>
              <a:t>Relevant Courses: Business Systems Technology; Marketing</a:t>
            </a:r>
          </a:p>
          <a:p>
            <a:pPr marL="1770063" eaLnBrk="0" hangingPunct="0">
              <a:lnSpc>
                <a:spcPct val="150000"/>
              </a:lnSpc>
              <a:buFont typeface="Arial" pitchFamily="34" charset="0"/>
              <a:buChar char="•"/>
              <a:defRPr/>
            </a:pPr>
            <a:r>
              <a:rPr lang="en-US" sz="1600" dirty="0"/>
              <a:t>Received an award for being a best student </a:t>
            </a:r>
            <a:r>
              <a:rPr lang="en-US" sz="1600" dirty="0">
                <a:cs typeface="Times New Roman" pitchFamily="18" charset="0"/>
              </a:rPr>
              <a:t>	</a:t>
            </a:r>
            <a:r>
              <a:rPr lang="en-US" sz="1600" b="1" dirty="0">
                <a:cs typeface="Times New Roman" pitchFamily="18" charset="0"/>
              </a:rPr>
              <a:t>	</a:t>
            </a:r>
            <a:endParaRPr lang="en-US" sz="1600" dirty="0"/>
          </a:p>
        </p:txBody>
      </p:sp>
      <p:sp>
        <p:nvSpPr>
          <p:cNvPr id="26629" name="Line 7"/>
          <p:cNvSpPr>
            <a:spLocks noChangeShapeType="1"/>
          </p:cNvSpPr>
          <p:nvPr/>
        </p:nvSpPr>
        <p:spPr bwMode="auto">
          <a:xfrm>
            <a:off x="228600" y="4114800"/>
            <a:ext cx="8610600" cy="0"/>
          </a:xfrm>
          <a:prstGeom prst="line">
            <a:avLst/>
          </a:prstGeom>
          <a:noFill/>
          <a:ln w="9525">
            <a:solidFill>
              <a:schemeClr val="tx1"/>
            </a:solidFill>
            <a:round/>
            <a:headEnd/>
            <a:tailEnd/>
          </a:ln>
        </p:spPr>
        <p:txBody>
          <a:bodyPr/>
          <a:lstStyle/>
          <a:p>
            <a:endParaRPr lang="en-US"/>
          </a:p>
        </p:txBody>
      </p:sp>
      <p:sp>
        <p:nvSpPr>
          <p:cNvPr id="17416" name="Text Box 8"/>
          <p:cNvSpPr txBox="1">
            <a:spLocks noChangeArrowheads="1"/>
          </p:cNvSpPr>
          <p:nvPr/>
        </p:nvSpPr>
        <p:spPr bwMode="auto">
          <a:xfrm>
            <a:off x="1447800" y="4267200"/>
            <a:ext cx="7696200" cy="2108200"/>
          </a:xfrm>
          <a:prstGeom prst="rect">
            <a:avLst/>
          </a:prstGeom>
          <a:noFill/>
          <a:ln w="9525">
            <a:noFill/>
            <a:miter lim="800000"/>
            <a:headEnd/>
            <a:tailEnd/>
          </a:ln>
        </p:spPr>
        <p:txBody>
          <a:bodyPr>
            <a:spAutoFit/>
          </a:bodyPr>
          <a:lstStyle/>
          <a:p>
            <a:pPr eaLnBrk="0" hangingPunct="0">
              <a:spcBef>
                <a:spcPct val="50000"/>
              </a:spcBef>
              <a:defRPr/>
            </a:pPr>
            <a:r>
              <a:rPr lang="en-US" sz="1600" b="1" dirty="0">
                <a:cs typeface="Times New Roman" pitchFamily="18" charset="0"/>
              </a:rPr>
              <a:t>EDUCATION	Colonial High School</a:t>
            </a:r>
            <a:r>
              <a:rPr lang="en-US" sz="1600" dirty="0">
                <a:cs typeface="Times New Roman" pitchFamily="18" charset="0"/>
              </a:rPr>
              <a:t>		Orlando, FL </a:t>
            </a:r>
          </a:p>
          <a:p>
            <a:pPr eaLnBrk="0" hangingPunct="0">
              <a:defRPr/>
            </a:pPr>
            <a:r>
              <a:rPr lang="en-US" sz="1600" dirty="0">
                <a:cs typeface="Times New Roman" pitchFamily="18" charset="0"/>
              </a:rPr>
              <a:t> </a:t>
            </a:r>
            <a:r>
              <a:rPr lang="en-US" sz="1600" b="1" dirty="0"/>
              <a:t>High school student</a:t>
            </a:r>
          </a:p>
          <a:p>
            <a:pPr marL="914400" eaLnBrk="0" hangingPunct="0">
              <a:lnSpc>
                <a:spcPct val="150000"/>
              </a:lnSpc>
              <a:buFont typeface="Arial" pitchFamily="34" charset="0"/>
              <a:buChar char="•"/>
              <a:defRPr/>
            </a:pPr>
            <a:r>
              <a:rPr lang="en-US" sz="1600" dirty="0"/>
              <a:t>Graduate </a:t>
            </a:r>
            <a:r>
              <a:rPr lang="en-US" sz="1600" dirty="0" smtClean="0"/>
              <a:t>2020</a:t>
            </a:r>
            <a:endParaRPr lang="en-US" sz="1600" dirty="0"/>
          </a:p>
          <a:p>
            <a:pPr marL="914400" eaLnBrk="0" hangingPunct="0">
              <a:lnSpc>
                <a:spcPct val="150000"/>
              </a:lnSpc>
              <a:buFont typeface="Arial" pitchFamily="34" charset="0"/>
              <a:buChar char="•"/>
              <a:defRPr/>
            </a:pPr>
            <a:r>
              <a:rPr lang="en-US" sz="1600" dirty="0"/>
              <a:t>Composite Act score of 15 </a:t>
            </a:r>
          </a:p>
          <a:p>
            <a:pPr marL="914400" eaLnBrk="0" hangingPunct="0">
              <a:lnSpc>
                <a:spcPct val="150000"/>
              </a:lnSpc>
              <a:buFont typeface="Arial" pitchFamily="34" charset="0"/>
              <a:buChar char="•"/>
              <a:defRPr/>
            </a:pPr>
            <a:r>
              <a:rPr lang="en-US" sz="1600" dirty="0"/>
              <a:t>GPA of 3.1</a:t>
            </a:r>
          </a:p>
          <a:p>
            <a:pPr marL="914400" eaLnBrk="0" hangingPunct="0">
              <a:lnSpc>
                <a:spcPct val="150000"/>
              </a:lnSpc>
              <a:buFont typeface="Arial" pitchFamily="34" charset="0"/>
              <a:buChar char="•"/>
              <a:defRPr/>
            </a:pPr>
            <a:r>
              <a:rPr lang="en-US" sz="1600" dirty="0">
                <a:cs typeface="Times New Roman" pitchFamily="18" charset="0"/>
              </a:rPr>
              <a:t>Relevant Courses:  Biology, Human Anatomy and Physiology, Calculus</a:t>
            </a:r>
            <a:endParaRPr lang="en-US" dirty="0">
              <a:cs typeface="Times New Roman" pitchFamily="18" charset="0"/>
            </a:endParaRPr>
          </a:p>
        </p:txBody>
      </p:sp>
      <p:sp>
        <p:nvSpPr>
          <p:cNvPr id="26631" name="Line 9"/>
          <p:cNvSpPr>
            <a:spLocks noChangeShapeType="1"/>
          </p:cNvSpPr>
          <p:nvPr/>
        </p:nvSpPr>
        <p:spPr bwMode="auto">
          <a:xfrm>
            <a:off x="228600" y="6477000"/>
            <a:ext cx="8458200" cy="0"/>
          </a:xfrm>
          <a:prstGeom prst="line">
            <a:avLst/>
          </a:prstGeom>
          <a:noFill/>
          <a:ln w="9525">
            <a:solidFill>
              <a:schemeClr val="tx1"/>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09600" y="457200"/>
            <a:ext cx="8229600" cy="1066800"/>
          </a:xfrm>
        </p:spPr>
        <p:txBody>
          <a:bodyPr/>
          <a:lstStyle/>
          <a:p>
            <a:pPr eaLnBrk="1" hangingPunct="1"/>
            <a:r>
              <a:rPr lang="en-US" dirty="0" smtClean="0"/>
              <a:t>Resume</a:t>
            </a:r>
            <a:r>
              <a:rPr lang="en-US" dirty="0"/>
              <a:t> </a:t>
            </a:r>
            <a:r>
              <a:rPr lang="en-US" dirty="0" smtClean="0"/>
              <a:t>Introduction</a:t>
            </a:r>
          </a:p>
        </p:txBody>
      </p:sp>
      <p:sp>
        <p:nvSpPr>
          <p:cNvPr id="10243" name="Content Placeholder 2"/>
          <p:cNvSpPr>
            <a:spLocks noGrp="1"/>
          </p:cNvSpPr>
          <p:nvPr>
            <p:ph sz="quarter" idx="1"/>
          </p:nvPr>
        </p:nvSpPr>
        <p:spPr>
          <a:xfrm>
            <a:off x="533400" y="1676400"/>
            <a:ext cx="8153400" cy="4495800"/>
          </a:xfrm>
        </p:spPr>
        <p:txBody>
          <a:bodyPr>
            <a:normAutofit/>
          </a:bodyPr>
          <a:lstStyle/>
          <a:p>
            <a:pPr eaLnBrk="1" hangingPunct="1">
              <a:buFont typeface="Wingdings" pitchFamily="2" charset="2"/>
              <a:buNone/>
            </a:pPr>
            <a:r>
              <a:rPr lang="en-US" altLang="en-US" dirty="0" smtClean="0"/>
              <a:t>A resume is a required component for all 11</a:t>
            </a:r>
            <a:r>
              <a:rPr lang="en-US" altLang="en-US" baseline="30000" dirty="0" smtClean="0"/>
              <a:t>th</a:t>
            </a:r>
            <a:r>
              <a:rPr lang="en-US" altLang="en-US" dirty="0" smtClean="0"/>
              <a:t> grade students as part of the High School and Beyond Plan.</a:t>
            </a:r>
          </a:p>
          <a:p>
            <a:pPr eaLnBrk="1" hangingPunct="1">
              <a:buFont typeface="Wingdings" pitchFamily="2" charset="2"/>
              <a:buNone/>
            </a:pPr>
            <a:endParaRPr lang="en-US" altLang="en-US" dirty="0"/>
          </a:p>
          <a:p>
            <a:pPr eaLnBrk="1" hangingPunct="1">
              <a:buFont typeface="Wingdings" pitchFamily="2" charset="2"/>
              <a:buNone/>
            </a:pPr>
            <a:r>
              <a:rPr lang="en-US" altLang="en-US" dirty="0" smtClean="0"/>
              <a:t> After constructing your resume, you will need to upload it to your </a:t>
            </a:r>
            <a:r>
              <a:rPr lang="en-US" altLang="en-US" dirty="0" err="1" smtClean="0"/>
              <a:t>Xello</a:t>
            </a:r>
            <a:r>
              <a:rPr lang="en-US" altLang="en-US" dirty="0" smtClean="0"/>
              <a:t> portfolio.</a:t>
            </a:r>
          </a:p>
          <a:p>
            <a:pPr eaLnBrk="1" hangingPunct="1">
              <a:buFont typeface="Wingdings" pitchFamily="2" charset="2"/>
              <a:buNone/>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p:cNvSpPr txBox="1"/>
          <p:nvPr/>
        </p:nvSpPr>
        <p:spPr>
          <a:xfrm>
            <a:off x="457200" y="838200"/>
            <a:ext cx="8153400" cy="9248686"/>
          </a:xfrm>
          <a:prstGeom prst="rect">
            <a:avLst/>
          </a:prstGeom>
          <a:noFill/>
        </p:spPr>
        <p:txBody>
          <a:bodyPr>
            <a:spAutoFit/>
          </a:bodyPr>
          <a:lstStyle/>
          <a:p>
            <a:pPr indent="457200" algn="ctr" eaLnBrk="0" hangingPunct="0">
              <a:defRPr/>
            </a:pPr>
            <a:r>
              <a:rPr lang="en-US" sz="2000" b="1" dirty="0">
                <a:cs typeface="Times New Roman" pitchFamily="18" charset="0"/>
              </a:rPr>
              <a:t>CHRIS SMITH</a:t>
            </a:r>
          </a:p>
          <a:p>
            <a:pPr indent="457200" algn="ctr" eaLnBrk="0" hangingPunct="0">
              <a:defRPr/>
            </a:pPr>
            <a:r>
              <a:rPr lang="en-US" sz="1600" dirty="0">
                <a:cs typeface="Times New Roman" pitchFamily="18" charset="0"/>
              </a:rPr>
              <a:t>83 Prospect Road </a:t>
            </a:r>
            <a:r>
              <a:rPr lang="en-US" sz="1600" dirty="0">
                <a:cs typeface="Times New Roman" pitchFamily="18" charset="0"/>
                <a:sym typeface="Symbol" pitchFamily="18" charset="2"/>
              </a:rPr>
              <a:t></a:t>
            </a:r>
            <a:r>
              <a:rPr lang="en-US" sz="1600" dirty="0">
                <a:cs typeface="Times New Roman" pitchFamily="18" charset="0"/>
              </a:rPr>
              <a:t> Orlando, FL 32837</a:t>
            </a:r>
          </a:p>
          <a:p>
            <a:pPr indent="457200" algn="ctr" eaLnBrk="0" hangingPunct="0">
              <a:defRPr/>
            </a:pPr>
            <a:r>
              <a:rPr lang="en-US" sz="1600" dirty="0">
                <a:cs typeface="Times New Roman" pitchFamily="18" charset="0"/>
              </a:rPr>
              <a:t>(407) 555-8975 </a:t>
            </a:r>
            <a:r>
              <a:rPr lang="en-US" sz="1600" dirty="0">
                <a:cs typeface="Times New Roman" pitchFamily="18" charset="0"/>
                <a:sym typeface="Symbol" pitchFamily="18" charset="2"/>
              </a:rPr>
              <a:t></a:t>
            </a:r>
            <a:r>
              <a:rPr lang="en-US" sz="1600" dirty="0">
                <a:cs typeface="Times New Roman" pitchFamily="18" charset="0"/>
              </a:rPr>
              <a:t> </a:t>
            </a:r>
            <a:r>
              <a:rPr lang="en-US" sz="1600" dirty="0" smtClean="0">
                <a:cs typeface="Times New Roman" pitchFamily="18" charset="0"/>
                <a:hlinkClick r:id="rId2"/>
              </a:rPr>
              <a:t>CSmith@gmail.com</a:t>
            </a:r>
            <a:endParaRPr lang="en-US" sz="1600" dirty="0">
              <a:cs typeface="Times New Roman" pitchFamily="18" charset="0"/>
            </a:endParaRPr>
          </a:p>
          <a:p>
            <a:pPr indent="457200" algn="ctr" eaLnBrk="0" hangingPunct="0">
              <a:defRPr/>
            </a:pPr>
            <a:r>
              <a:rPr lang="en-US" sz="1600" dirty="0">
                <a:cs typeface="Times New Roman" pitchFamily="18" charset="0"/>
              </a:rPr>
              <a:t>___________________________________________________________</a:t>
            </a:r>
          </a:p>
          <a:p>
            <a:pPr indent="457200" eaLnBrk="0" hangingPunct="0">
              <a:defRPr/>
            </a:pPr>
            <a:endParaRPr lang="en-US" sz="1600" b="1" dirty="0">
              <a:cs typeface="Times New Roman" pitchFamily="18" charset="0"/>
            </a:endParaRPr>
          </a:p>
          <a:p>
            <a:pPr indent="457200" eaLnBrk="0" hangingPunct="0">
              <a:defRPr/>
            </a:pPr>
            <a:r>
              <a:rPr lang="en-US" sz="1600" b="1" dirty="0" smtClean="0">
                <a:cs typeface="Times New Roman" pitchFamily="18" charset="0"/>
              </a:rPr>
              <a:t>OBJECTIVE</a:t>
            </a:r>
          </a:p>
          <a:p>
            <a:pPr indent="457200" eaLnBrk="0" hangingPunct="0">
              <a:defRPr/>
            </a:pPr>
            <a:r>
              <a:rPr lang="en-US" sz="1600" b="1" dirty="0">
                <a:cs typeface="Times New Roman" pitchFamily="18" charset="0"/>
              </a:rPr>
              <a:t>	</a:t>
            </a:r>
            <a:r>
              <a:rPr lang="en-US" sz="1600" dirty="0" smtClean="0">
                <a:cs typeface="Times New Roman" pitchFamily="18" charset="0"/>
              </a:rPr>
              <a:t>To </a:t>
            </a:r>
            <a:r>
              <a:rPr lang="en-US" sz="1600" dirty="0">
                <a:cs typeface="Times New Roman" pitchFamily="18" charset="0"/>
              </a:rPr>
              <a:t>secure a part-time position as a clerk in a dental office</a:t>
            </a:r>
          </a:p>
          <a:p>
            <a:pPr indent="457200" eaLnBrk="0" hangingPunct="0">
              <a:defRPr/>
            </a:pPr>
            <a:endParaRPr lang="en-US" sz="1600" dirty="0">
              <a:cs typeface="Times New Roman" pitchFamily="18" charset="0"/>
            </a:endParaRPr>
          </a:p>
          <a:p>
            <a:pPr indent="457200" eaLnBrk="0" hangingPunct="0">
              <a:defRPr/>
            </a:pPr>
            <a:r>
              <a:rPr lang="en-US" sz="1600" b="1" dirty="0">
                <a:cs typeface="Times New Roman" pitchFamily="18" charset="0"/>
              </a:rPr>
              <a:t>PERSONAL SKILLS AND </a:t>
            </a:r>
            <a:r>
              <a:rPr lang="en-US" sz="1600" b="1" dirty="0" smtClean="0">
                <a:cs typeface="Times New Roman" pitchFamily="18" charset="0"/>
              </a:rPr>
              <a:t>ASSETS</a:t>
            </a:r>
          </a:p>
          <a:p>
            <a:pPr indent="457200" eaLnBrk="0" hangingPunct="0">
              <a:defRPr/>
            </a:pPr>
            <a:r>
              <a:rPr lang="en-US" sz="1600" dirty="0" smtClean="0">
                <a:latin typeface="Arial" pitchFamily="34" charset="0"/>
                <a:ea typeface="Times New Roman"/>
                <a:cs typeface="Arial" pitchFamily="34" charset="0"/>
              </a:rPr>
              <a:t>	I </a:t>
            </a:r>
            <a:r>
              <a:rPr lang="en-US" sz="1600" dirty="0">
                <a:latin typeface="Arial" pitchFamily="34" charset="0"/>
                <a:ea typeface="Times New Roman"/>
                <a:cs typeface="Arial" pitchFamily="34" charset="0"/>
              </a:rPr>
              <a:t>am a hard working person who is willing to learn more. I am responsible, </a:t>
            </a:r>
            <a:r>
              <a:rPr lang="en-US" sz="1600" dirty="0" smtClean="0">
                <a:latin typeface="Arial" pitchFamily="34" charset="0"/>
                <a:ea typeface="Times New Roman"/>
                <a:cs typeface="Arial" pitchFamily="34" charset="0"/>
              </a:rPr>
              <a:t>	motivated</a:t>
            </a:r>
            <a:r>
              <a:rPr lang="en-US" sz="1600" dirty="0">
                <a:latin typeface="Arial" pitchFamily="34" charset="0"/>
                <a:ea typeface="Times New Roman"/>
                <a:cs typeface="Arial" pitchFamily="34" charset="0"/>
              </a:rPr>
              <a:t>, educated and punctual. I am friendly and enjoy helping others.</a:t>
            </a:r>
          </a:p>
          <a:p>
            <a:pPr marL="465138" eaLnBrk="0" hangingPunct="0">
              <a:defRPr/>
            </a:pPr>
            <a:endParaRPr lang="en-US" sz="1600" b="1" dirty="0">
              <a:latin typeface="Arial" pitchFamily="34" charset="0"/>
              <a:ea typeface="Times New Roman"/>
              <a:cs typeface="Arial" pitchFamily="34" charset="0"/>
            </a:endParaRPr>
          </a:p>
          <a:p>
            <a:pPr marL="465138" eaLnBrk="0" hangingPunct="0">
              <a:defRPr/>
            </a:pPr>
            <a:r>
              <a:rPr lang="en-US" sz="1600" b="1" dirty="0">
                <a:latin typeface="Arial" pitchFamily="34" charset="0"/>
                <a:ea typeface="Times New Roman"/>
                <a:cs typeface="Arial" pitchFamily="34" charset="0"/>
              </a:rPr>
              <a:t>EDUCATION</a:t>
            </a:r>
          </a:p>
          <a:p>
            <a:pPr marL="1770063" eaLnBrk="0" hangingPunct="0">
              <a:defRPr/>
            </a:pPr>
            <a:r>
              <a:rPr lang="en-US" sz="1600" b="1" dirty="0"/>
              <a:t>Winter Park High School</a:t>
            </a:r>
            <a:r>
              <a:rPr lang="en-US" sz="1600" dirty="0"/>
              <a:t>	Winter Park, FL</a:t>
            </a:r>
          </a:p>
          <a:p>
            <a:pPr marL="1770063" eaLnBrk="0" hangingPunct="0">
              <a:defRPr/>
            </a:pPr>
            <a:r>
              <a:rPr lang="en-US" sz="1600" dirty="0"/>
              <a:t>				 Aug </a:t>
            </a:r>
            <a:r>
              <a:rPr lang="en-US" sz="1600" dirty="0" smtClean="0"/>
              <a:t>2017–present </a:t>
            </a:r>
            <a:endParaRPr lang="en-US" sz="1600" dirty="0"/>
          </a:p>
          <a:p>
            <a:pPr marL="1770063" eaLnBrk="0" hangingPunct="0">
              <a:lnSpc>
                <a:spcPct val="150000"/>
              </a:lnSpc>
              <a:buFont typeface="Arial" pitchFamily="34" charset="0"/>
              <a:buChar char="•"/>
              <a:defRPr/>
            </a:pPr>
            <a:r>
              <a:rPr lang="en-US" sz="1600" dirty="0"/>
              <a:t>Graduating June  </a:t>
            </a:r>
            <a:r>
              <a:rPr lang="en-US" sz="1600" dirty="0" smtClean="0"/>
              <a:t>2021</a:t>
            </a:r>
            <a:endParaRPr lang="en-US" sz="1600" dirty="0"/>
          </a:p>
          <a:p>
            <a:pPr marL="1770063" eaLnBrk="0" hangingPunct="0">
              <a:lnSpc>
                <a:spcPct val="150000"/>
              </a:lnSpc>
              <a:buFont typeface="Arial" pitchFamily="34" charset="0"/>
              <a:buChar char="•"/>
              <a:defRPr/>
            </a:pPr>
            <a:r>
              <a:rPr lang="en-US" sz="1600" dirty="0"/>
              <a:t>GPA 3.0</a:t>
            </a:r>
          </a:p>
          <a:p>
            <a:pPr marL="1770063" eaLnBrk="0" hangingPunct="0">
              <a:lnSpc>
                <a:spcPct val="150000"/>
              </a:lnSpc>
              <a:buFont typeface="Arial" pitchFamily="34" charset="0"/>
              <a:buChar char="•"/>
              <a:defRPr/>
            </a:pPr>
            <a:r>
              <a:rPr lang="en-US" sz="1600" dirty="0"/>
              <a:t>Relevant Courses: Business Systems Technology; Marketing</a:t>
            </a:r>
          </a:p>
          <a:p>
            <a:pPr marL="1770063" eaLnBrk="0" hangingPunct="0">
              <a:lnSpc>
                <a:spcPct val="150000"/>
              </a:lnSpc>
              <a:buFont typeface="Arial" pitchFamily="34" charset="0"/>
              <a:buChar char="•"/>
              <a:defRPr/>
            </a:pPr>
            <a:r>
              <a:rPr lang="en-US" sz="1600" dirty="0"/>
              <a:t>Received an award for being a best student</a:t>
            </a:r>
            <a:endParaRPr lang="en-US" sz="1300" dirty="0"/>
          </a:p>
          <a:p>
            <a:pPr marL="1768475" eaLnBrk="0" hangingPunct="0">
              <a:spcAft>
                <a:spcPts val="300"/>
              </a:spcAft>
              <a:defRPr/>
            </a:pPr>
            <a:endParaRPr lang="en-US" sz="1300" dirty="0"/>
          </a:p>
          <a:p>
            <a:pPr marL="1768475" eaLnBrk="0" hangingPunct="0">
              <a:spcAft>
                <a:spcPts val="300"/>
              </a:spcAft>
              <a:defRPr/>
            </a:pPr>
            <a:r>
              <a:rPr lang="en-US" sz="1300" dirty="0"/>
              <a:t>		</a:t>
            </a:r>
          </a:p>
          <a:p>
            <a:pPr marL="1770063" eaLnBrk="0" hangingPunct="0">
              <a:spcAft>
                <a:spcPts val="300"/>
              </a:spcAft>
              <a:defRPr/>
            </a:pPr>
            <a:endParaRPr lang="en-US" sz="1300" dirty="0"/>
          </a:p>
          <a:p>
            <a:pPr marL="466725" eaLnBrk="0" hangingPunct="0">
              <a:spcAft>
                <a:spcPts val="300"/>
              </a:spcAft>
              <a:defRPr/>
            </a:pPr>
            <a:endParaRPr lang="en-US" sz="1300" dirty="0"/>
          </a:p>
          <a:p>
            <a:pPr marL="1770063" eaLnBrk="0" hangingPunct="0">
              <a:spcAft>
                <a:spcPts val="300"/>
              </a:spcAft>
              <a:defRPr/>
            </a:pPr>
            <a:endParaRPr lang="en-US" sz="1300" dirty="0"/>
          </a:p>
          <a:p>
            <a:pPr marL="466725" eaLnBrk="0" hangingPunct="0">
              <a:spcAft>
                <a:spcPts val="300"/>
              </a:spcAft>
              <a:defRPr/>
            </a:pPr>
            <a:endParaRPr lang="en-US" sz="1300" dirty="0"/>
          </a:p>
          <a:p>
            <a:pPr marL="509588" eaLnBrk="0" hangingPunct="0">
              <a:defRPr/>
            </a:pPr>
            <a:endParaRPr lang="en-US" b="1" dirty="0">
              <a:latin typeface="Arial" pitchFamily="34" charset="0"/>
              <a:ea typeface="Times New Roman"/>
              <a:cs typeface="Arial" pitchFamily="34" charset="0"/>
            </a:endParaRPr>
          </a:p>
          <a:p>
            <a:pPr marL="1708150" eaLnBrk="0" hangingPunct="0">
              <a:defRPr/>
            </a:pPr>
            <a:endParaRPr lang="en-US" b="1" dirty="0">
              <a:latin typeface="Arial" pitchFamily="34" charset="0"/>
              <a:ea typeface="Times New Roman"/>
              <a:cs typeface="Arial" pitchFamily="34" charset="0"/>
            </a:endParaRPr>
          </a:p>
          <a:p>
            <a:pPr marL="1768475" eaLnBrk="0" hangingPunct="0">
              <a:defRPr/>
            </a:pPr>
            <a:endParaRPr lang="en-US" dirty="0">
              <a:latin typeface="Arial" pitchFamily="34" charset="0"/>
              <a:ea typeface="Times New Roman"/>
              <a:cs typeface="Arial" pitchFamily="34" charset="0"/>
            </a:endParaRPr>
          </a:p>
          <a:p>
            <a:pPr marL="1768475" eaLnBrk="0" hangingPunct="0">
              <a:defRPr/>
            </a:pPr>
            <a:endParaRPr lang="en-US" dirty="0">
              <a:latin typeface="Arial" pitchFamily="34" charset="0"/>
              <a:ea typeface="Times New Roman"/>
              <a:cs typeface="Arial" pitchFamily="34" charset="0"/>
            </a:endParaRPr>
          </a:p>
          <a:p>
            <a:pPr marL="1768475" eaLnBrk="0" hangingPunct="0">
              <a:defRPr/>
            </a:pPr>
            <a:endParaRPr lang="en-US" dirty="0">
              <a:latin typeface="Arial" pitchFamily="34" charset="0"/>
              <a:ea typeface="Times New Roman"/>
              <a:cs typeface="Arial" pitchFamily="34" charset="0"/>
            </a:endParaRPr>
          </a:p>
          <a:p>
            <a:pPr marL="465138" eaLnBrk="0" hangingPunct="0">
              <a:defRPr/>
            </a:pPr>
            <a:endParaRPr lang="en-US" dirty="0">
              <a:latin typeface="Arial" pitchFamily="34" charset="0"/>
              <a:ea typeface="Times New Roman"/>
              <a:cs typeface="Arial" pitchFamily="34" charset="0"/>
            </a:endParaRPr>
          </a:p>
          <a:p>
            <a:pPr indent="457200" eaLnBrk="0" hangingPunct="0">
              <a:defRPr/>
            </a:pPr>
            <a:endParaRPr lang="en-US" b="1" dirty="0">
              <a:cs typeface="Times New Roman" pitchFamily="18" charset="0"/>
            </a:endParaRPr>
          </a:p>
          <a:p>
            <a:pPr indent="457200" eaLnBrk="0" hangingPunct="0">
              <a:defRPr/>
            </a:pPr>
            <a:r>
              <a:rPr lang="en-US" b="1" dirty="0">
                <a:cs typeface="Times New Roman" pitchFamily="18" charset="0"/>
              </a:rPr>
              <a:t>		</a:t>
            </a:r>
          </a:p>
          <a:p>
            <a:pPr indent="457200" algn="ctr" eaLnBrk="0" hangingPunct="0">
              <a:defRPr/>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33400" y="381000"/>
            <a:ext cx="8229600" cy="1066800"/>
          </a:xfrm>
        </p:spPr>
        <p:txBody>
          <a:bodyPr/>
          <a:lstStyle/>
          <a:p>
            <a:pPr eaLnBrk="1" hangingPunct="1"/>
            <a:r>
              <a:rPr lang="en-US" dirty="0" smtClean="0"/>
              <a:t>Experience </a:t>
            </a:r>
          </a:p>
        </p:txBody>
      </p:sp>
      <p:sp>
        <p:nvSpPr>
          <p:cNvPr id="28675" name="Rectangle 3"/>
          <p:cNvSpPr>
            <a:spLocks noGrp="1" noChangeArrowheads="1"/>
          </p:cNvSpPr>
          <p:nvPr>
            <p:ph sz="quarter" idx="1"/>
          </p:nvPr>
        </p:nvSpPr>
        <p:spPr>
          <a:xfrm>
            <a:off x="457200" y="1828800"/>
            <a:ext cx="8229600" cy="4324350"/>
          </a:xfrm>
        </p:spPr>
        <p:txBody>
          <a:bodyPr/>
          <a:lstStyle/>
          <a:p>
            <a:pPr eaLnBrk="1" hangingPunct="1">
              <a:spcAft>
                <a:spcPts val="1200"/>
              </a:spcAft>
            </a:pPr>
            <a:r>
              <a:rPr lang="en-US" dirty="0" smtClean="0"/>
              <a:t>Remember – Experience can be:</a:t>
            </a:r>
          </a:p>
          <a:p>
            <a:pPr lvl="1" eaLnBrk="1" hangingPunct="1">
              <a:spcAft>
                <a:spcPts val="1200"/>
              </a:spcAft>
            </a:pPr>
            <a:r>
              <a:rPr lang="en-US" dirty="0" smtClean="0"/>
              <a:t>Paid part-time/full-time positions</a:t>
            </a:r>
          </a:p>
          <a:p>
            <a:pPr lvl="1" eaLnBrk="1" hangingPunct="1">
              <a:spcAft>
                <a:spcPts val="1200"/>
              </a:spcAft>
            </a:pPr>
            <a:r>
              <a:rPr lang="en-US" dirty="0" smtClean="0"/>
              <a:t>Internships</a:t>
            </a:r>
          </a:p>
          <a:p>
            <a:pPr lvl="1" eaLnBrk="1" hangingPunct="1">
              <a:spcAft>
                <a:spcPts val="1200"/>
              </a:spcAft>
            </a:pPr>
            <a:r>
              <a:rPr lang="en-US" dirty="0" smtClean="0"/>
              <a:t>Volunteer work/ Community Service</a:t>
            </a:r>
          </a:p>
          <a:p>
            <a:pPr lvl="1" eaLnBrk="1" hangingPunct="1">
              <a:spcAft>
                <a:spcPts val="1200"/>
              </a:spcAft>
            </a:pPr>
            <a:r>
              <a:rPr lang="en-US" dirty="0" smtClean="0"/>
              <a:t>Club/campus group involvement</a:t>
            </a:r>
          </a:p>
          <a:p>
            <a:pPr lvl="1" eaLnBrk="1" hangingPunct="1"/>
            <a:r>
              <a:rPr lang="en-US" dirty="0" smtClean="0"/>
              <a:t>Summer Jobs</a:t>
            </a:r>
          </a:p>
          <a:p>
            <a:pPr lvl="1" eaLnBrk="1" hangingPunct="1">
              <a:buFont typeface="Wingdings" pitchFamily="2" charset="2"/>
              <a:buNone/>
            </a:pPr>
            <a:endParaRPr lang="en-US" dirty="0" smtClean="0"/>
          </a:p>
          <a:p>
            <a:pPr lvl="1" eaLnBrk="1" hangingPunct="1"/>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33400" y="304800"/>
            <a:ext cx="8763000" cy="1143000"/>
          </a:xfrm>
        </p:spPr>
        <p:txBody>
          <a:bodyPr/>
          <a:lstStyle/>
          <a:p>
            <a:pPr eaLnBrk="1" hangingPunct="1"/>
            <a:r>
              <a:rPr lang="en-US" dirty="0" smtClean="0"/>
              <a:t>Experience</a:t>
            </a:r>
          </a:p>
        </p:txBody>
      </p:sp>
      <p:sp>
        <p:nvSpPr>
          <p:cNvPr id="29699" name="Rectangle 3"/>
          <p:cNvSpPr>
            <a:spLocks noGrp="1" noChangeArrowheads="1"/>
          </p:cNvSpPr>
          <p:nvPr>
            <p:ph sz="quarter" idx="1"/>
          </p:nvPr>
        </p:nvSpPr>
        <p:spPr>
          <a:xfrm>
            <a:off x="457200" y="1676400"/>
            <a:ext cx="8305800" cy="4648200"/>
          </a:xfrm>
        </p:spPr>
        <p:txBody>
          <a:bodyPr>
            <a:normAutofit/>
          </a:bodyPr>
          <a:lstStyle/>
          <a:p>
            <a:pPr eaLnBrk="1" hangingPunct="1">
              <a:spcAft>
                <a:spcPts val="1200"/>
              </a:spcAft>
            </a:pPr>
            <a:r>
              <a:rPr lang="en-US" dirty="0" smtClean="0"/>
              <a:t>Guidelines for duties, responsibilities &amp; accomplishments</a:t>
            </a:r>
          </a:p>
          <a:p>
            <a:pPr lvl="1" eaLnBrk="1" hangingPunct="1">
              <a:spcAft>
                <a:spcPts val="1200"/>
              </a:spcAft>
            </a:pPr>
            <a:r>
              <a:rPr lang="en-US" dirty="0" smtClean="0"/>
              <a:t>Include most relevant skills &amp; qualities</a:t>
            </a:r>
          </a:p>
          <a:p>
            <a:pPr lvl="1" eaLnBrk="1" hangingPunct="1">
              <a:spcAft>
                <a:spcPts val="1200"/>
              </a:spcAft>
            </a:pPr>
            <a:r>
              <a:rPr lang="en-US" dirty="0" smtClean="0"/>
              <a:t>Most relevant information comes first</a:t>
            </a:r>
          </a:p>
          <a:p>
            <a:pPr lvl="1" eaLnBrk="1" hangingPunct="1">
              <a:spcAft>
                <a:spcPts val="1200"/>
              </a:spcAft>
            </a:pPr>
            <a:r>
              <a:rPr lang="en-US" dirty="0" smtClean="0"/>
              <a:t>Use strong action verbs- see handout</a:t>
            </a:r>
          </a:p>
          <a:p>
            <a:pPr lvl="1" eaLnBrk="1" hangingPunct="1"/>
            <a:r>
              <a:rPr lang="en-US" dirty="0" smtClean="0"/>
              <a:t>Provide evidence of skills &amp; qualities by being specific and acknowledging accomplishments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567559" y="381000"/>
            <a:ext cx="8229600" cy="1066800"/>
          </a:xfrm>
        </p:spPr>
        <p:txBody>
          <a:bodyPr/>
          <a:lstStyle/>
          <a:p>
            <a:pPr eaLnBrk="1" hangingPunct="1"/>
            <a:r>
              <a:rPr lang="en-US" dirty="0" smtClean="0"/>
              <a:t>Sample Experience Section</a:t>
            </a:r>
          </a:p>
        </p:txBody>
      </p:sp>
      <p:sp>
        <p:nvSpPr>
          <p:cNvPr id="3" name="Content Placeholder 2"/>
          <p:cNvSpPr>
            <a:spLocks noGrp="1"/>
          </p:cNvSpPr>
          <p:nvPr>
            <p:ph sz="quarter" idx="1"/>
          </p:nvPr>
        </p:nvSpPr>
        <p:spPr>
          <a:xfrm>
            <a:off x="457200" y="1828800"/>
            <a:ext cx="8229600" cy="2017713"/>
          </a:xfrm>
        </p:spPr>
        <p:txBody>
          <a:bodyPr>
            <a:noAutofit/>
          </a:bodyPr>
          <a:lstStyle/>
          <a:p>
            <a:pPr marL="365760" indent="-256032" eaLnBrk="1" fontAlgn="auto" hangingPunct="1">
              <a:spcAft>
                <a:spcPts val="0"/>
              </a:spcAft>
              <a:buClr>
                <a:schemeClr val="accent3"/>
              </a:buClr>
              <a:buFont typeface="Georgia"/>
              <a:buNone/>
              <a:defRPr/>
            </a:pPr>
            <a:r>
              <a:rPr lang="en-US" sz="1800" b="1" dirty="0" smtClean="0">
                <a:latin typeface="Arial" pitchFamily="34" charset="0"/>
                <a:cs typeface="Arial" pitchFamily="34" charset="0"/>
              </a:rPr>
              <a:t>WORK EXPERIENCE</a:t>
            </a:r>
          </a:p>
          <a:p>
            <a:pPr marL="365760" indent="-256032" eaLnBrk="1" fontAlgn="auto" hangingPunct="1">
              <a:spcAft>
                <a:spcPts val="0"/>
              </a:spcAft>
              <a:buClr>
                <a:schemeClr val="accent3"/>
              </a:buClr>
              <a:buFont typeface="Georgia"/>
              <a:buNone/>
              <a:defRPr/>
            </a:pPr>
            <a:r>
              <a:rPr lang="en-US" sz="1800" dirty="0" smtClean="0">
                <a:latin typeface="Arial" pitchFamily="34" charset="0"/>
                <a:cs typeface="Arial" pitchFamily="34" charset="0"/>
              </a:rPr>
              <a:t>May 2019-present               Pizza Paradiso                 Orlando, FL</a:t>
            </a:r>
          </a:p>
          <a:p>
            <a:pPr marL="1773238" eaLnBrk="1" fontAlgn="auto" hangingPunct="1">
              <a:spcAft>
                <a:spcPts val="0"/>
              </a:spcAft>
              <a:buClr>
                <a:schemeClr val="accent3"/>
              </a:buClr>
              <a:buFont typeface="Georgia"/>
              <a:buNone/>
              <a:defRPr/>
            </a:pPr>
            <a:r>
              <a:rPr lang="en-US" sz="1800" b="1" dirty="0" smtClean="0">
                <a:latin typeface="Arial" pitchFamily="34" charset="0"/>
                <a:cs typeface="Arial" pitchFamily="34" charset="0"/>
              </a:rPr>
              <a:t>Waitress</a:t>
            </a:r>
          </a:p>
          <a:p>
            <a:pPr marL="1773238" eaLnBrk="1" fontAlgn="auto" hangingPunct="1">
              <a:spcAft>
                <a:spcPts val="0"/>
              </a:spcAft>
              <a:buClr>
                <a:schemeClr val="accent3"/>
              </a:buClr>
              <a:buFont typeface="Georgia"/>
              <a:buChar char="•"/>
              <a:defRPr/>
            </a:pPr>
            <a:r>
              <a:rPr lang="en-US" sz="1800" dirty="0" smtClean="0">
                <a:latin typeface="Arial" pitchFamily="34" charset="0"/>
                <a:cs typeface="Arial" pitchFamily="34" charset="0"/>
              </a:rPr>
              <a:t>Provided excellent guest service</a:t>
            </a:r>
          </a:p>
          <a:p>
            <a:pPr marL="1773238" eaLnBrk="1" fontAlgn="auto" hangingPunct="1">
              <a:spcAft>
                <a:spcPts val="0"/>
              </a:spcAft>
              <a:buClr>
                <a:schemeClr val="accent3"/>
              </a:buClr>
              <a:buFont typeface="Georgia"/>
              <a:buChar char="•"/>
              <a:defRPr/>
            </a:pPr>
            <a:r>
              <a:rPr lang="en-US" sz="1800" dirty="0" smtClean="0">
                <a:latin typeface="Arial" pitchFamily="34" charset="0"/>
                <a:cs typeface="Arial" pitchFamily="34" charset="0"/>
              </a:rPr>
              <a:t>Dealt with complaints</a:t>
            </a:r>
          </a:p>
          <a:p>
            <a:pPr marL="1773238" eaLnBrk="1" fontAlgn="auto" hangingPunct="1">
              <a:spcAft>
                <a:spcPts val="0"/>
              </a:spcAft>
              <a:buClr>
                <a:schemeClr val="accent3"/>
              </a:buClr>
              <a:buFont typeface="Georgia"/>
              <a:buChar char="•"/>
              <a:defRPr/>
            </a:pPr>
            <a:r>
              <a:rPr lang="en-US" sz="1800" dirty="0" smtClean="0">
                <a:latin typeface="Arial" pitchFamily="34" charset="0"/>
                <a:cs typeface="Arial" pitchFamily="34" charset="0"/>
              </a:rPr>
              <a:t>Took orders and served guests in timely manner</a:t>
            </a:r>
          </a:p>
          <a:p>
            <a:pPr marL="1773238" eaLnBrk="1" fontAlgn="auto" hangingPunct="1">
              <a:spcAft>
                <a:spcPts val="0"/>
              </a:spcAft>
              <a:buClr>
                <a:schemeClr val="accent3"/>
              </a:buClr>
              <a:buFont typeface="Georgia"/>
              <a:buChar char="•"/>
              <a:defRPr/>
            </a:pPr>
            <a:r>
              <a:rPr lang="en-US" sz="1800" dirty="0" smtClean="0">
                <a:latin typeface="Arial" pitchFamily="34" charset="0"/>
                <a:cs typeface="Arial" pitchFamily="34" charset="0"/>
              </a:rPr>
              <a:t>Handled cash</a:t>
            </a:r>
            <a:endParaRPr lang="en-US" sz="1800" dirty="0">
              <a:latin typeface="Arial" pitchFamily="34" charset="0"/>
              <a:cs typeface="Arial" pitchFamily="34" charset="0"/>
            </a:endParaRPr>
          </a:p>
        </p:txBody>
      </p:sp>
      <p:sp>
        <p:nvSpPr>
          <p:cNvPr id="30724" name="Line 3"/>
          <p:cNvSpPr>
            <a:spLocks noChangeShapeType="1"/>
          </p:cNvSpPr>
          <p:nvPr/>
        </p:nvSpPr>
        <p:spPr bwMode="auto">
          <a:xfrm>
            <a:off x="381000" y="1676400"/>
            <a:ext cx="8458200" cy="0"/>
          </a:xfrm>
          <a:prstGeom prst="line">
            <a:avLst/>
          </a:prstGeom>
          <a:noFill/>
          <a:ln w="9525">
            <a:solidFill>
              <a:schemeClr val="tx1"/>
            </a:solidFill>
            <a:round/>
            <a:headEnd/>
            <a:tailEnd/>
          </a:ln>
        </p:spPr>
        <p:txBody>
          <a:bodyPr/>
          <a:lstStyle/>
          <a:p>
            <a:endParaRPr lang="en-US"/>
          </a:p>
        </p:txBody>
      </p:sp>
      <p:sp>
        <p:nvSpPr>
          <p:cNvPr id="30725" name="Line 3"/>
          <p:cNvSpPr>
            <a:spLocks noChangeShapeType="1"/>
          </p:cNvSpPr>
          <p:nvPr/>
        </p:nvSpPr>
        <p:spPr bwMode="auto">
          <a:xfrm>
            <a:off x="381000" y="4275083"/>
            <a:ext cx="8458200" cy="0"/>
          </a:xfrm>
          <a:prstGeom prst="line">
            <a:avLst/>
          </a:prstGeom>
          <a:noFill/>
          <a:ln w="9525">
            <a:solidFill>
              <a:schemeClr val="tx1"/>
            </a:solidFill>
            <a:round/>
            <a:headEnd/>
            <a:tailEnd/>
          </a:ln>
        </p:spPr>
        <p:txBody>
          <a:bodyPr/>
          <a:lstStyle/>
          <a:p>
            <a:endParaRPr lang="en-US"/>
          </a:p>
        </p:txBody>
      </p:sp>
      <p:sp>
        <p:nvSpPr>
          <p:cNvPr id="30726" name="Line 3"/>
          <p:cNvSpPr>
            <a:spLocks noChangeShapeType="1"/>
          </p:cNvSpPr>
          <p:nvPr/>
        </p:nvSpPr>
        <p:spPr bwMode="auto">
          <a:xfrm>
            <a:off x="228600" y="6553200"/>
            <a:ext cx="8458200" cy="0"/>
          </a:xfrm>
          <a:prstGeom prst="line">
            <a:avLst/>
          </a:prstGeom>
          <a:noFill/>
          <a:ln w="9525">
            <a:solidFill>
              <a:schemeClr val="tx1"/>
            </a:solidFill>
            <a:round/>
            <a:headEnd/>
            <a:tailEnd/>
          </a:ln>
        </p:spPr>
        <p:txBody>
          <a:bodyPr/>
          <a:lstStyle/>
          <a:p>
            <a:endParaRPr lang="en-US"/>
          </a:p>
        </p:txBody>
      </p:sp>
      <p:sp>
        <p:nvSpPr>
          <p:cNvPr id="8" name="Rectangle 7"/>
          <p:cNvSpPr/>
          <p:nvPr/>
        </p:nvSpPr>
        <p:spPr>
          <a:xfrm>
            <a:off x="2057400" y="4648200"/>
            <a:ext cx="6705600" cy="1724025"/>
          </a:xfrm>
          <a:prstGeom prst="rect">
            <a:avLst/>
          </a:prstGeom>
        </p:spPr>
        <p:txBody>
          <a:bodyPr>
            <a:spAutoFit/>
          </a:bodyPr>
          <a:lstStyle/>
          <a:p>
            <a:pPr eaLnBrk="0" hangingPunct="0">
              <a:defRPr/>
            </a:pPr>
            <a:r>
              <a:rPr lang="en-US" sz="1600" b="1" dirty="0"/>
              <a:t>VALLEY STATE BANK, </a:t>
            </a:r>
            <a:r>
              <a:rPr lang="en-US" sz="1600" dirty="0"/>
              <a:t>Huntington, IN</a:t>
            </a:r>
          </a:p>
          <a:p>
            <a:pPr eaLnBrk="0" hangingPunct="0">
              <a:defRPr/>
            </a:pPr>
            <a:r>
              <a:rPr lang="en-US" sz="1600" b="1" dirty="0"/>
              <a:t>	</a:t>
            </a:r>
            <a:r>
              <a:rPr lang="en-US" b="1" dirty="0"/>
              <a:t>Bank Teller, </a:t>
            </a:r>
            <a:r>
              <a:rPr lang="en-US" dirty="0"/>
              <a:t>Summers </a:t>
            </a:r>
            <a:r>
              <a:rPr lang="en-US" dirty="0" smtClean="0"/>
              <a:t>2018 </a:t>
            </a:r>
            <a:r>
              <a:rPr lang="en-US" dirty="0"/>
              <a:t>&amp; </a:t>
            </a:r>
            <a:r>
              <a:rPr lang="en-US" dirty="0" smtClean="0"/>
              <a:t>2019</a:t>
            </a:r>
            <a:endParaRPr lang="en-US" dirty="0"/>
          </a:p>
          <a:p>
            <a:pPr marL="1663700" indent="-119063" eaLnBrk="0" hangingPunct="0">
              <a:defRPr/>
            </a:pPr>
            <a:r>
              <a:rPr lang="en-US" dirty="0"/>
              <a:t>• Provided friendly, professional customer service</a:t>
            </a:r>
          </a:p>
          <a:p>
            <a:pPr marL="1663700" indent="-119063" eaLnBrk="0" hangingPunct="0">
              <a:defRPr/>
            </a:pPr>
            <a:r>
              <a:rPr lang="en-US" dirty="0"/>
              <a:t>• Issued money orders, travelers checks, loan payments and deposits/withdrawals</a:t>
            </a:r>
          </a:p>
        </p:txBody>
      </p:sp>
      <p:sp>
        <p:nvSpPr>
          <p:cNvPr id="30728" name="Rectangle 8"/>
          <p:cNvSpPr>
            <a:spLocks noChangeArrowheads="1"/>
          </p:cNvSpPr>
          <p:nvPr/>
        </p:nvSpPr>
        <p:spPr bwMode="auto">
          <a:xfrm>
            <a:off x="457200" y="4267200"/>
            <a:ext cx="2466975" cy="369888"/>
          </a:xfrm>
          <a:prstGeom prst="rect">
            <a:avLst/>
          </a:prstGeom>
          <a:noFill/>
          <a:ln w="9525">
            <a:noFill/>
            <a:miter lim="800000"/>
            <a:headEnd/>
            <a:tailEnd/>
          </a:ln>
        </p:spPr>
        <p:txBody>
          <a:bodyPr wrap="none">
            <a:spAutoFit/>
          </a:bodyPr>
          <a:lstStyle/>
          <a:p>
            <a:pPr eaLnBrk="0" hangingPunct="0"/>
            <a:r>
              <a:rPr lang="en-US" b="1" dirty="0">
                <a:cs typeface="Arial" charset="0"/>
              </a:rPr>
              <a:t>WORK EXPERIENCE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p:cNvSpPr txBox="1"/>
          <p:nvPr/>
        </p:nvSpPr>
        <p:spPr>
          <a:xfrm>
            <a:off x="914400" y="381000"/>
            <a:ext cx="6934200" cy="6117059"/>
          </a:xfrm>
          <a:prstGeom prst="rect">
            <a:avLst/>
          </a:prstGeom>
          <a:noFill/>
        </p:spPr>
        <p:txBody>
          <a:bodyPr wrap="square">
            <a:spAutoFit/>
          </a:bodyPr>
          <a:lstStyle/>
          <a:p>
            <a:pPr indent="457200" algn="ctr" eaLnBrk="0" hangingPunct="0">
              <a:defRPr/>
            </a:pPr>
            <a:r>
              <a:rPr lang="en-US" sz="1300" b="1" dirty="0">
                <a:cs typeface="Times New Roman" pitchFamily="18" charset="0"/>
              </a:rPr>
              <a:t>CHRIS SMITH</a:t>
            </a:r>
          </a:p>
          <a:p>
            <a:pPr indent="457200" algn="ctr" eaLnBrk="0" hangingPunct="0">
              <a:defRPr/>
            </a:pPr>
            <a:r>
              <a:rPr lang="en-US" sz="1300" dirty="0">
                <a:cs typeface="Times New Roman" pitchFamily="18" charset="0"/>
              </a:rPr>
              <a:t>83 Prospect Road </a:t>
            </a:r>
            <a:r>
              <a:rPr lang="en-US" sz="1300" dirty="0">
                <a:cs typeface="Times New Roman" pitchFamily="18" charset="0"/>
                <a:sym typeface="Symbol" pitchFamily="18" charset="2"/>
              </a:rPr>
              <a:t></a:t>
            </a:r>
            <a:r>
              <a:rPr lang="en-US" sz="1300" dirty="0">
                <a:cs typeface="Times New Roman" pitchFamily="18" charset="0"/>
              </a:rPr>
              <a:t> Orlando, FL 32837</a:t>
            </a:r>
          </a:p>
          <a:p>
            <a:pPr indent="457200" algn="ctr" eaLnBrk="0" hangingPunct="0">
              <a:defRPr/>
            </a:pPr>
            <a:r>
              <a:rPr lang="en-US" sz="1300" dirty="0">
                <a:cs typeface="Times New Roman" pitchFamily="18" charset="0"/>
              </a:rPr>
              <a:t>(407) 555-8975 </a:t>
            </a:r>
            <a:r>
              <a:rPr lang="en-US" sz="1300" dirty="0">
                <a:cs typeface="Times New Roman" pitchFamily="18" charset="0"/>
                <a:sym typeface="Symbol" pitchFamily="18" charset="2"/>
              </a:rPr>
              <a:t></a:t>
            </a:r>
            <a:r>
              <a:rPr lang="en-US" sz="1300" dirty="0">
                <a:cs typeface="Times New Roman" pitchFamily="18" charset="0"/>
              </a:rPr>
              <a:t> </a:t>
            </a:r>
            <a:r>
              <a:rPr lang="en-US" sz="1300" dirty="0" smtClean="0">
                <a:cs typeface="Times New Roman" pitchFamily="18" charset="0"/>
                <a:hlinkClick r:id="rId2"/>
              </a:rPr>
              <a:t>CSmith@gmail.com</a:t>
            </a:r>
            <a:endParaRPr lang="en-US" sz="1300" dirty="0">
              <a:cs typeface="Times New Roman" pitchFamily="18" charset="0"/>
            </a:endParaRPr>
          </a:p>
          <a:p>
            <a:pPr indent="457200" algn="ctr" eaLnBrk="0" hangingPunct="0">
              <a:defRPr/>
            </a:pPr>
            <a:r>
              <a:rPr lang="en-US" sz="1300" dirty="0">
                <a:cs typeface="Times New Roman" pitchFamily="18" charset="0"/>
              </a:rPr>
              <a:t>___________________________________________________________</a:t>
            </a:r>
          </a:p>
          <a:p>
            <a:pPr indent="457200" eaLnBrk="0" hangingPunct="0">
              <a:defRPr/>
            </a:pPr>
            <a:endParaRPr lang="en-US" sz="1300" b="1" dirty="0">
              <a:cs typeface="Times New Roman" pitchFamily="18" charset="0"/>
            </a:endParaRPr>
          </a:p>
          <a:p>
            <a:pPr indent="457200" eaLnBrk="0" hangingPunct="0">
              <a:defRPr/>
            </a:pPr>
            <a:r>
              <a:rPr lang="en-US" sz="1300" b="1" dirty="0" smtClean="0">
                <a:cs typeface="Times New Roman" pitchFamily="18" charset="0"/>
              </a:rPr>
              <a:t>OBJECTIVE</a:t>
            </a:r>
          </a:p>
          <a:p>
            <a:pPr indent="457200" eaLnBrk="0" hangingPunct="0">
              <a:defRPr/>
            </a:pPr>
            <a:r>
              <a:rPr lang="en-US" sz="1300" b="1" dirty="0">
                <a:cs typeface="Times New Roman" pitchFamily="18" charset="0"/>
              </a:rPr>
              <a:t>	</a:t>
            </a:r>
            <a:r>
              <a:rPr lang="en-US" sz="1400" dirty="0" smtClean="0">
                <a:cs typeface="Times New Roman" pitchFamily="18" charset="0"/>
              </a:rPr>
              <a:t>To </a:t>
            </a:r>
            <a:r>
              <a:rPr lang="en-US" sz="1400" dirty="0">
                <a:cs typeface="Times New Roman" pitchFamily="18" charset="0"/>
              </a:rPr>
              <a:t>secure a part-time position as a clerk in a dental office</a:t>
            </a:r>
          </a:p>
          <a:p>
            <a:pPr indent="457200" eaLnBrk="0" hangingPunct="0">
              <a:defRPr/>
            </a:pPr>
            <a:endParaRPr lang="en-US" sz="1300" dirty="0">
              <a:cs typeface="Times New Roman" pitchFamily="18" charset="0"/>
            </a:endParaRPr>
          </a:p>
          <a:p>
            <a:pPr indent="457200" eaLnBrk="0" hangingPunct="0">
              <a:defRPr/>
            </a:pPr>
            <a:r>
              <a:rPr lang="en-US" sz="1300" b="1" dirty="0" smtClean="0">
                <a:cs typeface="Times New Roman" pitchFamily="18" charset="0"/>
              </a:rPr>
              <a:t>PERSONAL SKILLS AND ASSETS</a:t>
            </a:r>
          </a:p>
          <a:p>
            <a:pPr lvl="1" indent="457200" eaLnBrk="0" hangingPunct="0">
              <a:defRPr/>
            </a:pPr>
            <a:r>
              <a:rPr lang="en-US" sz="1400" dirty="0" smtClean="0">
                <a:latin typeface="Arial" pitchFamily="34" charset="0"/>
                <a:ea typeface="Times New Roman"/>
                <a:cs typeface="Arial" pitchFamily="34" charset="0"/>
              </a:rPr>
              <a:t>I </a:t>
            </a:r>
            <a:r>
              <a:rPr lang="en-US" sz="1400" dirty="0">
                <a:latin typeface="Arial" pitchFamily="34" charset="0"/>
                <a:ea typeface="Times New Roman"/>
                <a:cs typeface="Arial" pitchFamily="34" charset="0"/>
              </a:rPr>
              <a:t>am a hard working person who is willing to learn more. I am responsible, </a:t>
            </a:r>
            <a:r>
              <a:rPr lang="en-US" sz="1400" dirty="0" smtClean="0">
                <a:latin typeface="Arial" pitchFamily="34" charset="0"/>
                <a:ea typeface="Times New Roman"/>
                <a:cs typeface="Arial" pitchFamily="34" charset="0"/>
              </a:rPr>
              <a:t>motivated, educated </a:t>
            </a:r>
            <a:r>
              <a:rPr lang="en-US" sz="1400" dirty="0" smtClean="0">
                <a:latin typeface="Arial" pitchFamily="34" charset="0"/>
                <a:ea typeface="Times New Roman"/>
                <a:cs typeface="Arial" pitchFamily="34" charset="0"/>
              </a:rPr>
              <a:t>and </a:t>
            </a:r>
            <a:r>
              <a:rPr lang="en-US" sz="1400" dirty="0">
                <a:latin typeface="Arial" pitchFamily="34" charset="0"/>
                <a:ea typeface="Times New Roman"/>
                <a:cs typeface="Arial" pitchFamily="34" charset="0"/>
              </a:rPr>
              <a:t>punctual. I am friendly and enjoy helping others.</a:t>
            </a:r>
          </a:p>
          <a:p>
            <a:pPr marL="465138" eaLnBrk="0" hangingPunct="0">
              <a:defRPr/>
            </a:pPr>
            <a:endParaRPr lang="en-US" sz="1300" b="1" dirty="0">
              <a:cs typeface="Times New Roman" pitchFamily="18" charset="0"/>
            </a:endParaRPr>
          </a:p>
          <a:p>
            <a:pPr marL="465138" eaLnBrk="0" hangingPunct="0">
              <a:defRPr/>
            </a:pPr>
            <a:r>
              <a:rPr lang="en-US" sz="1300" b="1" dirty="0">
                <a:latin typeface="Arial" pitchFamily="34" charset="0"/>
                <a:ea typeface="Times New Roman"/>
                <a:cs typeface="Arial" pitchFamily="34" charset="0"/>
              </a:rPr>
              <a:t>EDUCATION</a:t>
            </a:r>
          </a:p>
          <a:p>
            <a:pPr marL="1770063" eaLnBrk="0" hangingPunct="0">
              <a:defRPr/>
            </a:pPr>
            <a:r>
              <a:rPr lang="en-US" sz="1300" b="1" dirty="0"/>
              <a:t>Winter Park High School</a:t>
            </a:r>
            <a:r>
              <a:rPr lang="en-US" sz="1300" dirty="0"/>
              <a:t>		Winter Park, FL</a:t>
            </a:r>
          </a:p>
          <a:p>
            <a:pPr marL="1770063" eaLnBrk="0" hangingPunct="0">
              <a:defRPr/>
            </a:pPr>
            <a:r>
              <a:rPr lang="en-US" sz="1300" dirty="0"/>
              <a:t>					Aug </a:t>
            </a:r>
            <a:r>
              <a:rPr lang="en-US" sz="1300" dirty="0" smtClean="0"/>
              <a:t>2017–present </a:t>
            </a:r>
            <a:endParaRPr lang="en-US" sz="1300" dirty="0"/>
          </a:p>
          <a:p>
            <a:pPr marL="1770063" eaLnBrk="0" hangingPunct="0">
              <a:spcAft>
                <a:spcPts val="300"/>
              </a:spcAft>
              <a:buFont typeface="Arial" pitchFamily="34" charset="0"/>
              <a:buChar char="•"/>
              <a:defRPr/>
            </a:pPr>
            <a:r>
              <a:rPr lang="en-US" sz="1300" dirty="0"/>
              <a:t>Graduating </a:t>
            </a:r>
            <a:r>
              <a:rPr lang="en-US" sz="1300" dirty="0" smtClean="0"/>
              <a:t>June 2021</a:t>
            </a:r>
            <a:endParaRPr lang="en-US" sz="1300" dirty="0"/>
          </a:p>
          <a:p>
            <a:pPr marL="1770063" eaLnBrk="0" hangingPunct="0">
              <a:spcAft>
                <a:spcPts val="300"/>
              </a:spcAft>
              <a:buFont typeface="Arial" pitchFamily="34" charset="0"/>
              <a:buChar char="•"/>
              <a:defRPr/>
            </a:pPr>
            <a:r>
              <a:rPr lang="en-US" sz="1300" dirty="0"/>
              <a:t>GPA 3.0</a:t>
            </a:r>
          </a:p>
          <a:p>
            <a:pPr marL="1770063" eaLnBrk="0" hangingPunct="0">
              <a:spcAft>
                <a:spcPts val="300"/>
              </a:spcAft>
              <a:buFont typeface="Arial" pitchFamily="34" charset="0"/>
              <a:buChar char="•"/>
              <a:defRPr/>
            </a:pPr>
            <a:r>
              <a:rPr lang="en-US" sz="1300" dirty="0"/>
              <a:t>Relevant Courses: Business Systems Technology, </a:t>
            </a:r>
          </a:p>
          <a:p>
            <a:pPr marL="1770063" eaLnBrk="0" hangingPunct="0">
              <a:spcAft>
                <a:spcPts val="300"/>
              </a:spcAft>
              <a:defRPr/>
            </a:pPr>
            <a:r>
              <a:rPr lang="en-US" sz="1300" dirty="0"/>
              <a:t> Marketing, Biology</a:t>
            </a:r>
          </a:p>
          <a:p>
            <a:pPr marL="1770063" eaLnBrk="0" hangingPunct="0">
              <a:spcAft>
                <a:spcPts val="300"/>
              </a:spcAft>
              <a:buFont typeface="Arial" pitchFamily="34" charset="0"/>
              <a:buChar char="•"/>
              <a:defRPr/>
            </a:pPr>
            <a:r>
              <a:rPr lang="en-US" sz="1300" dirty="0"/>
              <a:t>Received an award for being a best student </a:t>
            </a:r>
          </a:p>
          <a:p>
            <a:pPr marL="1770063" eaLnBrk="0" hangingPunct="0">
              <a:spcAft>
                <a:spcPts val="300"/>
              </a:spcAft>
              <a:buFont typeface="Arial" pitchFamily="34" charset="0"/>
              <a:buChar char="•"/>
              <a:defRPr/>
            </a:pPr>
            <a:endParaRPr lang="en-US" sz="1300" dirty="0"/>
          </a:p>
          <a:p>
            <a:pPr marL="466725" eaLnBrk="0" hangingPunct="0">
              <a:spcAft>
                <a:spcPts val="300"/>
              </a:spcAft>
              <a:defRPr/>
            </a:pPr>
            <a:r>
              <a:rPr lang="en-US" sz="1300" b="1" dirty="0"/>
              <a:t>WORK EXPERIENCE</a:t>
            </a:r>
          </a:p>
          <a:p>
            <a:pPr eaLnBrk="0" hangingPunct="0">
              <a:defRPr/>
            </a:pPr>
            <a:r>
              <a:rPr lang="en-US" sz="1200" b="1" dirty="0" smtClean="0"/>
              <a:t>		VALLEY </a:t>
            </a:r>
            <a:r>
              <a:rPr lang="en-US" sz="1200" b="1" dirty="0"/>
              <a:t>STATE BANK, </a:t>
            </a:r>
            <a:r>
              <a:rPr lang="en-US" sz="1200" dirty="0"/>
              <a:t>Huntington, IN</a:t>
            </a:r>
          </a:p>
          <a:p>
            <a:pPr eaLnBrk="0" hangingPunct="0">
              <a:defRPr/>
            </a:pPr>
            <a:r>
              <a:rPr lang="en-US" sz="1200" b="1" dirty="0"/>
              <a:t>	</a:t>
            </a:r>
            <a:r>
              <a:rPr lang="en-US" sz="1200" b="1" dirty="0" smtClean="0"/>
              <a:t>	</a:t>
            </a:r>
            <a:r>
              <a:rPr lang="en-US" sz="1400" b="1" dirty="0" smtClean="0"/>
              <a:t>Bank </a:t>
            </a:r>
            <a:r>
              <a:rPr lang="en-US" sz="1400" b="1" dirty="0"/>
              <a:t>Teller, </a:t>
            </a:r>
            <a:r>
              <a:rPr lang="en-US" sz="1400" dirty="0"/>
              <a:t>Summers 2018 &amp; 2019</a:t>
            </a:r>
          </a:p>
          <a:p>
            <a:pPr marL="2120900" lvl="1" indent="-119063" eaLnBrk="0" hangingPunct="0">
              <a:defRPr/>
            </a:pPr>
            <a:r>
              <a:rPr lang="en-US" sz="1400" dirty="0"/>
              <a:t>• Provided friendly, professional customer service</a:t>
            </a:r>
          </a:p>
          <a:p>
            <a:pPr marL="2120900" lvl="1" indent="-119063" eaLnBrk="0" hangingPunct="0">
              <a:defRPr/>
            </a:pPr>
            <a:r>
              <a:rPr lang="en-US" sz="1400" dirty="0"/>
              <a:t>• Issued money orders, travelers checks, loan payments and </a:t>
            </a:r>
            <a:r>
              <a:rPr lang="en-US" sz="1400" dirty="0" smtClean="0"/>
              <a:t>deposits/withdrawals</a:t>
            </a:r>
            <a:r>
              <a:rPr lang="en-US" b="1" dirty="0">
                <a:cs typeface="Times New Roman" pitchFamily="18" charset="0"/>
              </a:rPr>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5"/>
          <p:cNvSpPr>
            <a:spLocks noGrp="1" noChangeArrowheads="1"/>
          </p:cNvSpPr>
          <p:nvPr>
            <p:ph type="title"/>
          </p:nvPr>
        </p:nvSpPr>
        <p:spPr>
          <a:xfrm>
            <a:off x="609600" y="381000"/>
            <a:ext cx="8001000" cy="1143000"/>
          </a:xfrm>
        </p:spPr>
        <p:txBody>
          <a:bodyPr/>
          <a:lstStyle/>
          <a:p>
            <a:pPr eaLnBrk="1" hangingPunct="1"/>
            <a:r>
              <a:rPr lang="en-US" altLang="en-US" dirty="0" smtClean="0"/>
              <a:t>Specialized Skills</a:t>
            </a:r>
          </a:p>
        </p:txBody>
      </p:sp>
      <p:sp>
        <p:nvSpPr>
          <p:cNvPr id="21507" name="Rectangle 6"/>
          <p:cNvSpPr>
            <a:spLocks noGrp="1" noChangeArrowheads="1"/>
          </p:cNvSpPr>
          <p:nvPr>
            <p:ph type="body" sz="half" idx="1"/>
          </p:nvPr>
        </p:nvSpPr>
        <p:spPr>
          <a:xfrm>
            <a:off x="914400" y="2057400"/>
            <a:ext cx="3924300" cy="3733800"/>
          </a:xfrm>
        </p:spPr>
        <p:txBody>
          <a:bodyPr>
            <a:normAutofit/>
          </a:bodyPr>
          <a:lstStyle/>
          <a:p>
            <a:pPr marL="365760" indent="-256032" eaLnBrk="1" fontAlgn="auto" hangingPunct="1">
              <a:lnSpc>
                <a:spcPct val="90000"/>
              </a:lnSpc>
              <a:spcAft>
                <a:spcPts val="0"/>
              </a:spcAft>
              <a:buClr>
                <a:schemeClr val="accent3"/>
              </a:buClr>
              <a:buFont typeface="Georgia"/>
              <a:buChar char="•"/>
              <a:defRPr/>
            </a:pPr>
            <a:r>
              <a:rPr lang="en-US" altLang="en-US" sz="2200" dirty="0" smtClean="0"/>
              <a:t>Include skills that make you unique, such as computer skills, foreign language skills, or military service.</a:t>
            </a:r>
          </a:p>
          <a:p>
            <a:pPr marL="365760" indent="-256032" eaLnBrk="1" fontAlgn="auto" hangingPunct="1">
              <a:lnSpc>
                <a:spcPct val="90000"/>
              </a:lnSpc>
              <a:spcAft>
                <a:spcPts val="0"/>
              </a:spcAft>
              <a:buClr>
                <a:schemeClr val="accent3"/>
              </a:buClr>
              <a:buFont typeface="Georgia"/>
              <a:buNone/>
              <a:defRPr/>
            </a:pPr>
            <a:endParaRPr lang="en-US" altLang="en-US" sz="2200" dirty="0" smtClean="0"/>
          </a:p>
          <a:p>
            <a:pPr marL="365760" indent="-256032" eaLnBrk="1" fontAlgn="auto" hangingPunct="1">
              <a:lnSpc>
                <a:spcPct val="90000"/>
              </a:lnSpc>
              <a:spcAft>
                <a:spcPts val="0"/>
              </a:spcAft>
              <a:buClr>
                <a:schemeClr val="accent3"/>
              </a:buClr>
              <a:buFont typeface="Georgia"/>
              <a:buChar char="•"/>
              <a:defRPr/>
            </a:pPr>
            <a:r>
              <a:rPr lang="en-US" altLang="en-US" sz="2200" dirty="0" smtClean="0"/>
              <a:t>Be specific in describing your special skills; name computer programs you know, how long you studied a foreign language, or your dates of military service.</a:t>
            </a:r>
          </a:p>
          <a:p>
            <a:pPr marL="365760" indent="-256032" eaLnBrk="1" fontAlgn="auto" hangingPunct="1">
              <a:lnSpc>
                <a:spcPct val="90000"/>
              </a:lnSpc>
              <a:spcAft>
                <a:spcPts val="0"/>
              </a:spcAft>
              <a:buClr>
                <a:schemeClr val="accent3"/>
              </a:buClr>
              <a:buFont typeface="Wingdings" pitchFamily="2" charset="2"/>
              <a:buNone/>
              <a:defRPr/>
            </a:pPr>
            <a:endParaRPr lang="en-US" altLang="en-US" sz="2200" dirty="0" smtClean="0"/>
          </a:p>
          <a:p>
            <a:pPr marL="365760" indent="-256032" eaLnBrk="1" fontAlgn="auto" hangingPunct="1">
              <a:lnSpc>
                <a:spcPct val="90000"/>
              </a:lnSpc>
              <a:spcAft>
                <a:spcPts val="0"/>
              </a:spcAft>
              <a:buClr>
                <a:schemeClr val="accent3"/>
              </a:buClr>
              <a:buFont typeface="Wingdings" pitchFamily="2" charset="2"/>
              <a:buNone/>
              <a:defRPr/>
            </a:pPr>
            <a:endParaRPr lang="en-US" altLang="en-US" sz="2200" dirty="0" smtClean="0"/>
          </a:p>
          <a:p>
            <a:pPr marL="365760" indent="-256032" eaLnBrk="1" fontAlgn="auto" hangingPunct="1">
              <a:lnSpc>
                <a:spcPct val="90000"/>
              </a:lnSpc>
              <a:spcAft>
                <a:spcPts val="0"/>
              </a:spcAft>
              <a:buClr>
                <a:schemeClr val="accent3"/>
              </a:buClr>
              <a:buFont typeface="Georgia"/>
              <a:buChar char="•"/>
              <a:defRPr/>
            </a:pPr>
            <a:endParaRPr lang="en-US" altLang="en-US" sz="2000" dirty="0" smtClean="0"/>
          </a:p>
        </p:txBody>
      </p:sp>
      <p:sp>
        <p:nvSpPr>
          <p:cNvPr id="32773" name="Rectangle 8"/>
          <p:cNvSpPr>
            <a:spLocks noGrp="1" noChangeArrowheads="1"/>
          </p:cNvSpPr>
          <p:nvPr>
            <p:ph type="body" sz="half" idx="4294967295"/>
          </p:nvPr>
        </p:nvSpPr>
        <p:spPr>
          <a:xfrm>
            <a:off x="5219700" y="2057400"/>
            <a:ext cx="3924300" cy="3733800"/>
          </a:xfrm>
        </p:spPr>
        <p:txBody>
          <a:bodyPr/>
          <a:lstStyle/>
          <a:p>
            <a:pPr eaLnBrk="1" hangingPunct="1">
              <a:buFont typeface="Wingdings" pitchFamily="2" charset="2"/>
              <a:buNone/>
            </a:pPr>
            <a:endParaRPr lang="en-US" sz="2600" smtClean="0"/>
          </a:p>
          <a:p>
            <a:pPr eaLnBrk="1" hangingPunct="1">
              <a:buFont typeface="Wingdings" pitchFamily="2" charset="2"/>
              <a:buNone/>
            </a:pPr>
            <a:r>
              <a:rPr lang="en-US" sz="2400" smtClean="0">
                <a:solidFill>
                  <a:srgbClr val="FF3300"/>
                </a:solidFill>
              </a:rPr>
              <a:t>  </a:t>
            </a:r>
          </a:p>
          <a:p>
            <a:pPr eaLnBrk="1" hangingPunct="1">
              <a:buFont typeface="Wingdings" pitchFamily="2" charset="2"/>
              <a:buNone/>
            </a:pPr>
            <a:endParaRPr lang="en-US" sz="2400" smtClean="0"/>
          </a:p>
        </p:txBody>
      </p:sp>
      <p:pic>
        <p:nvPicPr>
          <p:cNvPr id="3" name="Picture 2" descr="Education is not a solution to automation – Fabius Maximus website"/>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2438400"/>
            <a:ext cx="3810000" cy="2524125"/>
          </a:xfrm>
          <a:prstGeom prst="rect">
            <a:avLst/>
          </a:prstGeom>
        </p:spPr>
      </p:pic>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571500" y="304800"/>
            <a:ext cx="8001000" cy="1143000"/>
          </a:xfrm>
        </p:spPr>
        <p:txBody>
          <a:bodyPr/>
          <a:lstStyle/>
          <a:p>
            <a:pPr eaLnBrk="1" hangingPunct="1"/>
            <a:r>
              <a:rPr lang="en-US" dirty="0" smtClean="0"/>
              <a:t>Sample Skills Section</a:t>
            </a:r>
          </a:p>
        </p:txBody>
      </p:sp>
      <p:sp>
        <p:nvSpPr>
          <p:cNvPr id="5" name="Rectangle 4"/>
          <p:cNvSpPr/>
          <p:nvPr/>
        </p:nvSpPr>
        <p:spPr>
          <a:xfrm>
            <a:off x="762000" y="1981200"/>
            <a:ext cx="7620000" cy="2032000"/>
          </a:xfrm>
          <a:prstGeom prst="rect">
            <a:avLst/>
          </a:prstGeom>
        </p:spPr>
        <p:txBody>
          <a:bodyPr>
            <a:spAutoFit/>
          </a:bodyPr>
          <a:lstStyle/>
          <a:p>
            <a:pPr eaLnBrk="0" hangingPunct="0">
              <a:defRPr/>
            </a:pPr>
            <a:r>
              <a:rPr lang="en-US" b="1" dirty="0"/>
              <a:t>COMPUTER SKILLS </a:t>
            </a:r>
          </a:p>
          <a:p>
            <a:pPr marL="1423988" eaLnBrk="0" hangingPunct="0">
              <a:defRPr/>
            </a:pPr>
            <a:r>
              <a:rPr lang="en-US" dirty="0"/>
              <a:t>Experienced with Macintosh, IBM PC, Windows XP, Microsoft Word, Microsoft PowerPoint, Microsoft Excel, and Microsoft Publisher</a:t>
            </a:r>
          </a:p>
          <a:p>
            <a:pPr marL="1423988" eaLnBrk="0" hangingPunct="0">
              <a:defRPr/>
            </a:pPr>
            <a:endParaRPr lang="en-US" dirty="0"/>
          </a:p>
          <a:p>
            <a:pPr eaLnBrk="0" hangingPunct="0">
              <a:defRPr/>
            </a:pPr>
            <a:r>
              <a:rPr lang="en-US" b="1" dirty="0"/>
              <a:t>LANGUAGES</a:t>
            </a:r>
          </a:p>
          <a:p>
            <a:pPr marL="1379538" eaLnBrk="0" hangingPunct="0">
              <a:defRPr/>
            </a:pPr>
            <a:r>
              <a:rPr lang="en-US" dirty="0"/>
              <a:t>Bilingual Spanish and English</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p:cNvSpPr txBox="1"/>
          <p:nvPr/>
        </p:nvSpPr>
        <p:spPr>
          <a:xfrm>
            <a:off x="990600" y="381000"/>
            <a:ext cx="6934200" cy="6324808"/>
          </a:xfrm>
          <a:prstGeom prst="rect">
            <a:avLst/>
          </a:prstGeom>
          <a:noFill/>
          <a:ln>
            <a:noFill/>
          </a:ln>
        </p:spPr>
        <p:txBody>
          <a:bodyPr wrap="square">
            <a:spAutoFit/>
          </a:bodyPr>
          <a:lstStyle/>
          <a:p>
            <a:pPr indent="457200" algn="ctr" eaLnBrk="0" hangingPunct="0">
              <a:defRPr/>
            </a:pPr>
            <a:r>
              <a:rPr lang="en-US" sz="1300" b="1" dirty="0">
                <a:cs typeface="Times New Roman" pitchFamily="18" charset="0"/>
              </a:rPr>
              <a:t>CHRIS SMITH</a:t>
            </a:r>
          </a:p>
          <a:p>
            <a:pPr indent="457200" algn="ctr" eaLnBrk="0" hangingPunct="0">
              <a:defRPr/>
            </a:pPr>
            <a:r>
              <a:rPr lang="en-US" sz="1100" dirty="0">
                <a:cs typeface="Times New Roman" pitchFamily="18" charset="0"/>
              </a:rPr>
              <a:t>83 Prospect Road </a:t>
            </a:r>
            <a:r>
              <a:rPr lang="en-US" sz="1100" dirty="0">
                <a:cs typeface="Times New Roman" pitchFamily="18" charset="0"/>
                <a:sym typeface="Symbol" pitchFamily="18" charset="2"/>
              </a:rPr>
              <a:t></a:t>
            </a:r>
            <a:r>
              <a:rPr lang="en-US" sz="1100" dirty="0">
                <a:cs typeface="Times New Roman" pitchFamily="18" charset="0"/>
              </a:rPr>
              <a:t> Orlando, FL 32837</a:t>
            </a:r>
          </a:p>
          <a:p>
            <a:pPr indent="457200" algn="ctr" eaLnBrk="0" hangingPunct="0">
              <a:defRPr/>
            </a:pPr>
            <a:r>
              <a:rPr lang="en-US" sz="1100" dirty="0">
                <a:cs typeface="Times New Roman" pitchFamily="18" charset="0"/>
              </a:rPr>
              <a:t>(407) 555-8975 </a:t>
            </a:r>
            <a:r>
              <a:rPr lang="en-US" sz="1100" dirty="0">
                <a:cs typeface="Times New Roman" pitchFamily="18" charset="0"/>
                <a:sym typeface="Symbol" pitchFamily="18" charset="2"/>
              </a:rPr>
              <a:t></a:t>
            </a:r>
            <a:r>
              <a:rPr lang="en-US" sz="1100" dirty="0">
                <a:cs typeface="Times New Roman" pitchFamily="18" charset="0"/>
              </a:rPr>
              <a:t> </a:t>
            </a:r>
            <a:r>
              <a:rPr lang="en-US" sz="1100" dirty="0" smtClean="0">
                <a:cs typeface="Times New Roman" pitchFamily="18" charset="0"/>
                <a:hlinkClick r:id="rId2"/>
              </a:rPr>
              <a:t>CSmith@msn.com</a:t>
            </a:r>
            <a:endParaRPr lang="en-US" sz="1100" dirty="0">
              <a:cs typeface="Times New Roman" pitchFamily="18" charset="0"/>
            </a:endParaRPr>
          </a:p>
          <a:p>
            <a:pPr indent="457200" algn="ctr" eaLnBrk="0" hangingPunct="0">
              <a:defRPr/>
            </a:pPr>
            <a:r>
              <a:rPr lang="en-US" sz="1100" dirty="0">
                <a:cs typeface="Times New Roman" pitchFamily="18" charset="0"/>
              </a:rPr>
              <a:t>___________________________________________________________</a:t>
            </a:r>
          </a:p>
          <a:p>
            <a:pPr indent="457200" eaLnBrk="0" hangingPunct="0">
              <a:defRPr/>
            </a:pPr>
            <a:endParaRPr lang="en-US" sz="1100" b="1" dirty="0">
              <a:cs typeface="Times New Roman" pitchFamily="18" charset="0"/>
            </a:endParaRPr>
          </a:p>
          <a:p>
            <a:pPr indent="457200" eaLnBrk="0" hangingPunct="0">
              <a:defRPr/>
            </a:pPr>
            <a:r>
              <a:rPr lang="en-US" sz="1100" b="1" dirty="0">
                <a:cs typeface="Times New Roman" pitchFamily="18" charset="0"/>
              </a:rPr>
              <a:t>OBJECTIVE</a:t>
            </a:r>
          </a:p>
          <a:p>
            <a:pPr indent="457200" eaLnBrk="0" hangingPunct="0">
              <a:defRPr/>
            </a:pPr>
            <a:r>
              <a:rPr lang="en-US" sz="1100" b="1" dirty="0">
                <a:cs typeface="Times New Roman" pitchFamily="18" charset="0"/>
              </a:rPr>
              <a:t>		</a:t>
            </a:r>
            <a:r>
              <a:rPr lang="en-US" sz="1100" dirty="0">
                <a:cs typeface="Times New Roman" pitchFamily="18" charset="0"/>
              </a:rPr>
              <a:t>To secure a part-time position as a clerk in a dental office</a:t>
            </a:r>
          </a:p>
          <a:p>
            <a:pPr indent="457200" eaLnBrk="0" hangingPunct="0">
              <a:defRPr/>
            </a:pPr>
            <a:endParaRPr lang="en-US" sz="1100" dirty="0">
              <a:cs typeface="Times New Roman" pitchFamily="18" charset="0"/>
            </a:endParaRPr>
          </a:p>
          <a:p>
            <a:pPr indent="457200" eaLnBrk="0" hangingPunct="0">
              <a:spcAft>
                <a:spcPts val="300"/>
              </a:spcAft>
              <a:defRPr/>
            </a:pPr>
            <a:r>
              <a:rPr lang="en-US" sz="1100" b="1" dirty="0">
                <a:cs typeface="Times New Roman" pitchFamily="18" charset="0"/>
              </a:rPr>
              <a:t>PERSONAL SKILLS AND ASSETS</a:t>
            </a:r>
          </a:p>
          <a:p>
            <a:pPr marL="1768475" eaLnBrk="0" hangingPunct="0">
              <a:defRPr/>
            </a:pPr>
            <a:r>
              <a:rPr lang="en-US" sz="1100" dirty="0">
                <a:cs typeface="Times New Roman" pitchFamily="18" charset="0"/>
              </a:rPr>
              <a:t>I am </a:t>
            </a:r>
            <a:r>
              <a:rPr lang="en-US" sz="1100" dirty="0">
                <a:latin typeface="Arial" pitchFamily="34" charset="0"/>
                <a:ea typeface="Times New Roman"/>
                <a:cs typeface="Arial" pitchFamily="34" charset="0"/>
              </a:rPr>
              <a:t>a hard working </a:t>
            </a:r>
            <a:r>
              <a:rPr lang="en-US" sz="1100" dirty="0" smtClean="0">
                <a:latin typeface="Arial" pitchFamily="34" charset="0"/>
                <a:ea typeface="Times New Roman"/>
                <a:cs typeface="Arial" pitchFamily="34" charset="0"/>
              </a:rPr>
              <a:t>person who </a:t>
            </a:r>
            <a:r>
              <a:rPr lang="en-US" sz="1100" dirty="0">
                <a:latin typeface="Arial" pitchFamily="34" charset="0"/>
                <a:ea typeface="Times New Roman"/>
                <a:cs typeface="Arial" pitchFamily="34" charset="0"/>
              </a:rPr>
              <a:t>is willing to learn more. I am responsible, motivated, educated and punctual. I am friendly </a:t>
            </a:r>
            <a:r>
              <a:rPr lang="en-US" sz="1100" dirty="0" smtClean="0">
                <a:latin typeface="Arial" pitchFamily="34" charset="0"/>
                <a:ea typeface="Times New Roman"/>
                <a:cs typeface="Arial" pitchFamily="34" charset="0"/>
              </a:rPr>
              <a:t>and enjoy helping </a:t>
            </a:r>
            <a:r>
              <a:rPr lang="en-US" sz="1100" dirty="0">
                <a:latin typeface="Arial" pitchFamily="34" charset="0"/>
                <a:ea typeface="Times New Roman"/>
                <a:cs typeface="Arial" pitchFamily="34" charset="0"/>
              </a:rPr>
              <a:t>others.</a:t>
            </a:r>
          </a:p>
          <a:p>
            <a:pPr marL="465138" eaLnBrk="0" hangingPunct="0">
              <a:defRPr/>
            </a:pPr>
            <a:endParaRPr lang="en-US" sz="1100" b="1" dirty="0">
              <a:latin typeface="Arial" pitchFamily="34" charset="0"/>
              <a:ea typeface="Times New Roman"/>
              <a:cs typeface="Arial" pitchFamily="34" charset="0"/>
            </a:endParaRPr>
          </a:p>
          <a:p>
            <a:pPr marL="465138" eaLnBrk="0" hangingPunct="0">
              <a:defRPr/>
            </a:pPr>
            <a:r>
              <a:rPr lang="en-US" sz="1100" b="1" dirty="0">
                <a:latin typeface="Arial" pitchFamily="34" charset="0"/>
                <a:ea typeface="Times New Roman"/>
                <a:cs typeface="Arial" pitchFamily="34" charset="0"/>
              </a:rPr>
              <a:t>EDUCATION</a:t>
            </a:r>
          </a:p>
          <a:p>
            <a:pPr marL="1770063" eaLnBrk="0" hangingPunct="0">
              <a:defRPr/>
            </a:pPr>
            <a:r>
              <a:rPr lang="en-US" sz="1100" b="1" dirty="0"/>
              <a:t>Winter Park High School</a:t>
            </a:r>
            <a:r>
              <a:rPr lang="en-US" sz="1100" dirty="0"/>
              <a:t>		Winter Park, FL</a:t>
            </a:r>
          </a:p>
          <a:p>
            <a:pPr marL="1770063" eaLnBrk="0" hangingPunct="0">
              <a:defRPr/>
            </a:pPr>
            <a:r>
              <a:rPr lang="en-US" sz="1100" dirty="0"/>
              <a:t>				Aug </a:t>
            </a:r>
            <a:r>
              <a:rPr lang="en-US" sz="1100" dirty="0" smtClean="0"/>
              <a:t>2017–present </a:t>
            </a:r>
            <a:endParaRPr lang="en-US" sz="1100" dirty="0"/>
          </a:p>
          <a:p>
            <a:pPr marL="1770063" eaLnBrk="0" hangingPunct="0">
              <a:spcAft>
                <a:spcPts val="300"/>
              </a:spcAft>
              <a:buFont typeface="Arial" pitchFamily="34" charset="0"/>
              <a:buChar char="•"/>
              <a:defRPr/>
            </a:pPr>
            <a:r>
              <a:rPr lang="en-US" sz="1100" dirty="0"/>
              <a:t>Graduating </a:t>
            </a:r>
            <a:r>
              <a:rPr lang="en-US" sz="1100" dirty="0" smtClean="0"/>
              <a:t>June 2021</a:t>
            </a:r>
            <a:endParaRPr lang="en-US" sz="1100" dirty="0"/>
          </a:p>
          <a:p>
            <a:pPr marL="1770063" eaLnBrk="0" hangingPunct="0">
              <a:spcAft>
                <a:spcPts val="300"/>
              </a:spcAft>
              <a:buFont typeface="Arial" pitchFamily="34" charset="0"/>
              <a:buChar char="•"/>
              <a:defRPr/>
            </a:pPr>
            <a:r>
              <a:rPr lang="en-US" sz="1100" dirty="0"/>
              <a:t>GPA 3.0</a:t>
            </a:r>
          </a:p>
          <a:p>
            <a:pPr marL="1770063" eaLnBrk="0" hangingPunct="0">
              <a:spcAft>
                <a:spcPts val="300"/>
              </a:spcAft>
              <a:buFont typeface="Arial" pitchFamily="34" charset="0"/>
              <a:buChar char="•"/>
              <a:defRPr/>
            </a:pPr>
            <a:r>
              <a:rPr lang="en-US" sz="1100" dirty="0"/>
              <a:t>Relevant Courses: Business Systems Technology, </a:t>
            </a:r>
          </a:p>
          <a:p>
            <a:pPr marL="1770063" eaLnBrk="0" hangingPunct="0">
              <a:spcAft>
                <a:spcPts val="300"/>
              </a:spcAft>
              <a:defRPr/>
            </a:pPr>
            <a:r>
              <a:rPr lang="en-US" sz="1100" dirty="0"/>
              <a:t> Marketing, Biology</a:t>
            </a:r>
          </a:p>
          <a:p>
            <a:pPr marL="1770063" eaLnBrk="0" hangingPunct="0">
              <a:spcAft>
                <a:spcPts val="300"/>
              </a:spcAft>
              <a:buFont typeface="Arial" pitchFamily="34" charset="0"/>
              <a:buChar char="•"/>
              <a:defRPr/>
            </a:pPr>
            <a:r>
              <a:rPr lang="en-US" sz="1100" dirty="0"/>
              <a:t>Received an award for being a best student </a:t>
            </a:r>
          </a:p>
          <a:p>
            <a:pPr marL="1770063" eaLnBrk="0" hangingPunct="0">
              <a:spcAft>
                <a:spcPts val="300"/>
              </a:spcAft>
              <a:buFont typeface="Arial" pitchFamily="34" charset="0"/>
              <a:buChar char="•"/>
              <a:defRPr/>
            </a:pPr>
            <a:endParaRPr lang="en-US" sz="1100" dirty="0"/>
          </a:p>
          <a:p>
            <a:pPr marL="466725" eaLnBrk="0" hangingPunct="0">
              <a:spcAft>
                <a:spcPts val="300"/>
              </a:spcAft>
              <a:defRPr/>
            </a:pPr>
            <a:r>
              <a:rPr lang="en-US" sz="1100" b="1" dirty="0"/>
              <a:t>WORK EXPERIENCE</a:t>
            </a:r>
          </a:p>
          <a:p>
            <a:pPr marL="1768475" eaLnBrk="0" hangingPunct="0">
              <a:spcAft>
                <a:spcPts val="300"/>
              </a:spcAft>
              <a:defRPr/>
            </a:pPr>
            <a:r>
              <a:rPr lang="en-US" sz="1100" b="1" dirty="0"/>
              <a:t>Valley State Bank, </a:t>
            </a:r>
            <a:r>
              <a:rPr lang="en-US" sz="1100" dirty="0"/>
              <a:t>Huntington, IN</a:t>
            </a:r>
          </a:p>
          <a:p>
            <a:pPr marL="1768475" eaLnBrk="0" hangingPunct="0">
              <a:spcAft>
                <a:spcPts val="300"/>
              </a:spcAft>
              <a:defRPr/>
            </a:pPr>
            <a:r>
              <a:rPr lang="en-US" sz="1100" b="1" dirty="0"/>
              <a:t>      Bank Teller, </a:t>
            </a:r>
            <a:r>
              <a:rPr lang="en-US" sz="1100" dirty="0"/>
              <a:t>Summers </a:t>
            </a:r>
            <a:r>
              <a:rPr lang="en-US" sz="1100" dirty="0" smtClean="0"/>
              <a:t>2018 </a:t>
            </a:r>
            <a:r>
              <a:rPr lang="en-US" sz="1100" dirty="0"/>
              <a:t>&amp; </a:t>
            </a:r>
            <a:r>
              <a:rPr lang="en-US" sz="1100" dirty="0" smtClean="0"/>
              <a:t>2019</a:t>
            </a:r>
            <a:endParaRPr lang="en-US" sz="1100" dirty="0"/>
          </a:p>
          <a:p>
            <a:pPr marL="2459038" eaLnBrk="0" hangingPunct="0">
              <a:spcAft>
                <a:spcPts val="300"/>
              </a:spcAft>
              <a:buFont typeface="Arial" pitchFamily="34" charset="0"/>
              <a:buChar char="•"/>
              <a:defRPr/>
            </a:pPr>
            <a:r>
              <a:rPr lang="en-US" sz="1100" dirty="0"/>
              <a:t>  Provided friendly, professional customer service</a:t>
            </a:r>
          </a:p>
          <a:p>
            <a:pPr marL="2459038" eaLnBrk="0" hangingPunct="0">
              <a:spcAft>
                <a:spcPts val="300"/>
              </a:spcAft>
              <a:defRPr/>
            </a:pPr>
            <a:r>
              <a:rPr lang="en-US" sz="1100" dirty="0"/>
              <a:t>•  Issued money orders, travelers checks, loan payments and  deposits/withdrawals</a:t>
            </a:r>
          </a:p>
          <a:p>
            <a:pPr marL="465138" eaLnBrk="0" hangingPunct="0">
              <a:defRPr/>
            </a:pPr>
            <a:r>
              <a:rPr lang="en-US" sz="1100" b="1" dirty="0"/>
              <a:t>COMPUTER SKILLS </a:t>
            </a:r>
          </a:p>
          <a:p>
            <a:pPr marL="1768475" eaLnBrk="0" hangingPunct="0">
              <a:defRPr/>
            </a:pPr>
            <a:r>
              <a:rPr lang="en-US" sz="1100" dirty="0"/>
              <a:t>Experienced with Macintosh, IBM PC, Windows XP, Microsoft Word, Microsoft PowerPoint, Microsoft Excel, and Microsoft Publisher</a:t>
            </a:r>
          </a:p>
          <a:p>
            <a:pPr marL="1768475" eaLnBrk="0" hangingPunct="0">
              <a:defRPr/>
            </a:pPr>
            <a:endParaRPr lang="en-US" sz="1100" dirty="0"/>
          </a:p>
          <a:p>
            <a:pPr marL="465138" eaLnBrk="0" hangingPunct="0">
              <a:defRPr/>
            </a:pPr>
            <a:r>
              <a:rPr lang="en-US" sz="1100" b="1" dirty="0"/>
              <a:t>LANGUAGES</a:t>
            </a:r>
          </a:p>
          <a:p>
            <a:pPr marL="1768475" eaLnBrk="0" hangingPunct="0">
              <a:defRPr/>
            </a:pPr>
            <a:r>
              <a:rPr lang="en-US" sz="1100" dirty="0"/>
              <a:t>Bilingual Spanish and </a:t>
            </a:r>
            <a:r>
              <a:rPr lang="en-US" sz="1100" dirty="0" smtClean="0"/>
              <a:t>English</a:t>
            </a:r>
            <a:endParaRPr lang="en-US" sz="11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609600" y="457200"/>
            <a:ext cx="8229600" cy="1066800"/>
          </a:xfrm>
        </p:spPr>
        <p:txBody>
          <a:bodyPr/>
          <a:lstStyle/>
          <a:p>
            <a:pPr eaLnBrk="1" hangingPunct="1"/>
            <a:r>
              <a:rPr lang="en-US" altLang="en-US" dirty="0" smtClean="0"/>
              <a:t>References</a:t>
            </a:r>
          </a:p>
        </p:txBody>
      </p:sp>
      <p:sp>
        <p:nvSpPr>
          <p:cNvPr id="22531" name="Rectangle 4"/>
          <p:cNvSpPr>
            <a:spLocks noGrp="1" noChangeArrowheads="1"/>
          </p:cNvSpPr>
          <p:nvPr>
            <p:ph sz="quarter" idx="1"/>
          </p:nvPr>
        </p:nvSpPr>
        <p:spPr>
          <a:xfrm>
            <a:off x="457200" y="1905000"/>
            <a:ext cx="8229600" cy="4324350"/>
          </a:xfrm>
        </p:spPr>
        <p:txBody>
          <a:bodyPr>
            <a:normAutofit lnSpcReduction="10000"/>
          </a:bodyPr>
          <a:lstStyle/>
          <a:p>
            <a:pPr marL="365760" indent="-256032" eaLnBrk="1" fontAlgn="auto" hangingPunct="1">
              <a:spcAft>
                <a:spcPts val="1200"/>
              </a:spcAft>
              <a:buClr>
                <a:schemeClr val="accent3"/>
              </a:buClr>
              <a:buFont typeface="Georgia"/>
              <a:buChar char="•"/>
              <a:defRPr/>
            </a:pPr>
            <a:r>
              <a:rPr lang="en-US" altLang="en-US" dirty="0" smtClean="0"/>
              <a:t>If your resume is strong, it is enough to state that references are available upon request or to include as an addendum</a:t>
            </a:r>
          </a:p>
          <a:p>
            <a:pPr marL="365760" indent="-256032" eaLnBrk="1" fontAlgn="auto" hangingPunct="1">
              <a:spcAft>
                <a:spcPts val="1200"/>
              </a:spcAft>
              <a:buClr>
                <a:schemeClr val="accent3"/>
              </a:buClr>
              <a:buFont typeface="Georgia"/>
              <a:buChar char="•"/>
              <a:defRPr/>
            </a:pPr>
            <a:r>
              <a:rPr lang="en-US" altLang="en-US" dirty="0" smtClean="0"/>
              <a:t>Choose references that are knowledgeable about your skills,  abilities, and work ethics.  Former employers, teachers, and counselors would be good references, your friends and relatives would not.</a:t>
            </a:r>
          </a:p>
          <a:p>
            <a:pPr marL="365760" indent="-256032" eaLnBrk="1" fontAlgn="auto" hangingPunct="1">
              <a:spcAft>
                <a:spcPts val="0"/>
              </a:spcAft>
              <a:buClr>
                <a:schemeClr val="accent3"/>
              </a:buClr>
              <a:buFont typeface="Georgia"/>
              <a:buChar char="•"/>
              <a:defRPr/>
            </a:pPr>
            <a:r>
              <a:rPr lang="en-US" altLang="en-US" dirty="0" smtClean="0"/>
              <a:t>Always o</a:t>
            </a:r>
            <a:r>
              <a:rPr lang="en-US" dirty="0" smtClean="0"/>
              <a:t>btain permission from references in advance and provide them with current resume</a:t>
            </a:r>
          </a:p>
          <a:p>
            <a:pPr marL="365760" indent="-256032" eaLnBrk="1" fontAlgn="auto" hangingPunct="1">
              <a:spcAft>
                <a:spcPts val="0"/>
              </a:spcAft>
              <a:buClr>
                <a:schemeClr val="accent3"/>
              </a:buClr>
              <a:buFont typeface="Georgia"/>
              <a:buChar char="•"/>
              <a:defRPr/>
            </a:pPr>
            <a:endParaRPr lang="en-US" altLang="en-US" dirty="0" smtClean="0"/>
          </a:p>
          <a:p>
            <a:pPr marL="365760" indent="-256032" eaLnBrk="1" fontAlgn="auto" hangingPunct="1">
              <a:spcAft>
                <a:spcPts val="0"/>
              </a:spcAft>
              <a:buClr>
                <a:schemeClr val="accent3"/>
              </a:buClr>
              <a:buFont typeface="Wingdings" pitchFamily="2" charset="2"/>
              <a:buNone/>
              <a:defRPr/>
            </a:pPr>
            <a:endParaRPr lang="en-US" altLang="en-US" dirty="0" smtClean="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09600" y="457200"/>
            <a:ext cx="8229600" cy="1066800"/>
          </a:xfrm>
        </p:spPr>
        <p:txBody>
          <a:bodyPr/>
          <a:lstStyle/>
          <a:p>
            <a:pPr eaLnBrk="1" hangingPunct="1"/>
            <a:r>
              <a:rPr lang="en-US" altLang="en-US" dirty="0" smtClean="0"/>
              <a:t>Sample References</a:t>
            </a:r>
          </a:p>
        </p:txBody>
      </p:sp>
      <p:sp>
        <p:nvSpPr>
          <p:cNvPr id="36867" name="Line 9"/>
          <p:cNvSpPr>
            <a:spLocks noChangeShapeType="1"/>
          </p:cNvSpPr>
          <p:nvPr/>
        </p:nvSpPr>
        <p:spPr bwMode="auto">
          <a:xfrm>
            <a:off x="457200" y="1828800"/>
            <a:ext cx="8458200" cy="0"/>
          </a:xfrm>
          <a:prstGeom prst="line">
            <a:avLst/>
          </a:prstGeom>
          <a:noFill/>
          <a:ln w="9525">
            <a:solidFill>
              <a:schemeClr val="tx1"/>
            </a:solidFill>
            <a:round/>
            <a:headEnd/>
            <a:tailEnd/>
          </a:ln>
        </p:spPr>
        <p:txBody>
          <a:bodyPr/>
          <a:lstStyle/>
          <a:p>
            <a:endParaRPr lang="en-US"/>
          </a:p>
        </p:txBody>
      </p:sp>
      <p:sp>
        <p:nvSpPr>
          <p:cNvPr id="9" name="TextBox 8"/>
          <p:cNvSpPr txBox="1"/>
          <p:nvPr/>
        </p:nvSpPr>
        <p:spPr>
          <a:xfrm>
            <a:off x="609600" y="2057400"/>
            <a:ext cx="8077200" cy="1108075"/>
          </a:xfrm>
          <a:prstGeom prst="rect">
            <a:avLst/>
          </a:prstGeom>
          <a:noFill/>
        </p:spPr>
        <p:txBody>
          <a:bodyPr>
            <a:spAutoFit/>
          </a:bodyPr>
          <a:lstStyle/>
          <a:p>
            <a:pPr eaLnBrk="0" hangingPunct="0">
              <a:defRPr/>
            </a:pPr>
            <a:r>
              <a:rPr lang="en-US" sz="1600" b="1" dirty="0"/>
              <a:t>REFERENCES</a:t>
            </a:r>
          </a:p>
          <a:p>
            <a:pPr marL="1311275" eaLnBrk="0" hangingPunct="0">
              <a:defRPr/>
            </a:pPr>
            <a:r>
              <a:rPr lang="en-US" sz="1600" dirty="0"/>
              <a:t>Kristin Wilkin, English Teacher, Winter Park High School, 407-623-2476</a:t>
            </a:r>
          </a:p>
          <a:p>
            <a:pPr marL="1311275" eaLnBrk="0" hangingPunct="0">
              <a:defRPr/>
            </a:pPr>
            <a:endParaRPr lang="en-US" dirty="0"/>
          </a:p>
          <a:p>
            <a:pPr marL="1311275" eaLnBrk="0" hangingPunct="0">
              <a:defRPr/>
            </a:pPr>
            <a:r>
              <a:rPr lang="en-US" sz="1600" dirty="0"/>
              <a:t>Bob Jones, Supervisor, Valley State Bank, 407-889-2345</a:t>
            </a:r>
          </a:p>
        </p:txBody>
      </p:sp>
      <p:sp>
        <p:nvSpPr>
          <p:cNvPr id="36869" name="Line 9"/>
          <p:cNvSpPr>
            <a:spLocks noChangeShapeType="1"/>
          </p:cNvSpPr>
          <p:nvPr/>
        </p:nvSpPr>
        <p:spPr bwMode="auto">
          <a:xfrm>
            <a:off x="381000" y="3200400"/>
            <a:ext cx="8458200" cy="0"/>
          </a:xfrm>
          <a:prstGeom prst="line">
            <a:avLst/>
          </a:prstGeom>
          <a:noFill/>
          <a:ln w="9525">
            <a:solidFill>
              <a:schemeClr val="tx1"/>
            </a:solidFill>
            <a:round/>
            <a:headEnd/>
            <a:tailEnd/>
          </a:ln>
        </p:spPr>
        <p:txBody>
          <a:bodyPr/>
          <a:lstStyle/>
          <a:p>
            <a:endParaRPr lang="en-US"/>
          </a:p>
        </p:txBody>
      </p:sp>
      <p:sp>
        <p:nvSpPr>
          <p:cNvPr id="36870" name="Line 9"/>
          <p:cNvSpPr>
            <a:spLocks noChangeShapeType="1"/>
          </p:cNvSpPr>
          <p:nvPr/>
        </p:nvSpPr>
        <p:spPr bwMode="auto">
          <a:xfrm>
            <a:off x="457200" y="4648200"/>
            <a:ext cx="8458200" cy="0"/>
          </a:xfrm>
          <a:prstGeom prst="line">
            <a:avLst/>
          </a:prstGeom>
          <a:noFill/>
          <a:ln w="9525">
            <a:solidFill>
              <a:schemeClr val="tx1"/>
            </a:solidFill>
            <a:round/>
            <a:headEnd/>
            <a:tailEnd/>
          </a:ln>
        </p:spPr>
        <p:txBody>
          <a:bodyPr/>
          <a:lstStyle/>
          <a:p>
            <a:endParaRPr lang="en-US"/>
          </a:p>
        </p:txBody>
      </p:sp>
      <p:sp>
        <p:nvSpPr>
          <p:cNvPr id="13" name="TextBox 12"/>
          <p:cNvSpPr txBox="1"/>
          <p:nvPr/>
        </p:nvSpPr>
        <p:spPr>
          <a:xfrm>
            <a:off x="609600" y="3276600"/>
            <a:ext cx="8077200" cy="1323439"/>
          </a:xfrm>
          <a:prstGeom prst="rect">
            <a:avLst/>
          </a:prstGeom>
          <a:noFill/>
        </p:spPr>
        <p:txBody>
          <a:bodyPr numCol="2">
            <a:spAutoFit/>
          </a:bodyPr>
          <a:lstStyle/>
          <a:p>
            <a:pPr eaLnBrk="0" hangingPunct="0">
              <a:defRPr/>
            </a:pPr>
            <a:r>
              <a:rPr lang="en-US" sz="1600" b="1" dirty="0"/>
              <a:t>REFERENCES</a:t>
            </a:r>
          </a:p>
          <a:p>
            <a:pPr marL="1265238" eaLnBrk="0" hangingPunct="0">
              <a:defRPr/>
            </a:pPr>
            <a:r>
              <a:rPr lang="en-US" sz="1600" dirty="0"/>
              <a:t>Kristin Wilkin</a:t>
            </a:r>
          </a:p>
          <a:p>
            <a:pPr marL="1265238" eaLnBrk="0" hangingPunct="0">
              <a:defRPr/>
            </a:pPr>
            <a:r>
              <a:rPr lang="en-US" sz="1600" dirty="0"/>
              <a:t>English Teacher</a:t>
            </a:r>
          </a:p>
          <a:p>
            <a:pPr marL="1265238" eaLnBrk="0" hangingPunct="0">
              <a:defRPr/>
            </a:pPr>
            <a:r>
              <a:rPr lang="en-US" sz="1600" dirty="0"/>
              <a:t>Winter Park High School</a:t>
            </a:r>
          </a:p>
          <a:p>
            <a:pPr marL="1265238" eaLnBrk="0" hangingPunct="0">
              <a:defRPr/>
            </a:pPr>
            <a:r>
              <a:rPr lang="en-US" sz="1600" dirty="0"/>
              <a:t>407-623-1476</a:t>
            </a:r>
          </a:p>
          <a:p>
            <a:pPr eaLnBrk="0" hangingPunct="0">
              <a:defRPr/>
            </a:pPr>
            <a:endParaRPr lang="en-US" sz="1600" dirty="0"/>
          </a:p>
          <a:p>
            <a:pPr marL="457200" eaLnBrk="0" hangingPunct="0">
              <a:defRPr/>
            </a:pPr>
            <a:r>
              <a:rPr lang="en-US" sz="1600" dirty="0"/>
              <a:t>Bob Jones</a:t>
            </a:r>
          </a:p>
          <a:p>
            <a:pPr marL="457200" eaLnBrk="0" hangingPunct="0">
              <a:defRPr/>
            </a:pPr>
            <a:r>
              <a:rPr lang="en-US" sz="1600" dirty="0"/>
              <a:t>Supervisor</a:t>
            </a:r>
          </a:p>
          <a:p>
            <a:pPr marL="457200" eaLnBrk="0" hangingPunct="0">
              <a:defRPr/>
            </a:pPr>
            <a:r>
              <a:rPr lang="en-US" sz="1600" dirty="0"/>
              <a:t>Valley State Bank</a:t>
            </a:r>
          </a:p>
          <a:p>
            <a:pPr marL="457200" eaLnBrk="0" hangingPunct="0">
              <a:defRPr/>
            </a:pPr>
            <a:r>
              <a:rPr lang="en-US" sz="1600" dirty="0"/>
              <a:t>407-889-2345</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09600" y="457200"/>
            <a:ext cx="8229600" cy="1066800"/>
          </a:xfrm>
        </p:spPr>
        <p:txBody>
          <a:bodyPr/>
          <a:lstStyle/>
          <a:p>
            <a:pPr eaLnBrk="1" hangingPunct="1"/>
            <a:r>
              <a:rPr lang="en-US" dirty="0" smtClean="0"/>
              <a:t>What is a Resume?</a:t>
            </a:r>
          </a:p>
        </p:txBody>
      </p:sp>
      <p:sp>
        <p:nvSpPr>
          <p:cNvPr id="10243" name="Content Placeholder 2"/>
          <p:cNvSpPr>
            <a:spLocks noGrp="1"/>
          </p:cNvSpPr>
          <p:nvPr>
            <p:ph sz="quarter" idx="1"/>
          </p:nvPr>
        </p:nvSpPr>
        <p:spPr>
          <a:xfrm>
            <a:off x="533400" y="1676400"/>
            <a:ext cx="8153400" cy="4800600"/>
          </a:xfrm>
        </p:spPr>
        <p:txBody>
          <a:bodyPr>
            <a:normAutofit fontScale="92500" lnSpcReduction="20000"/>
          </a:bodyPr>
          <a:lstStyle/>
          <a:p>
            <a:pPr eaLnBrk="1" hangingPunct="1">
              <a:buFont typeface="Wingdings" pitchFamily="2" charset="2"/>
              <a:buNone/>
            </a:pPr>
            <a:r>
              <a:rPr lang="en-US" altLang="en-US" dirty="0" smtClean="0"/>
              <a:t>A resume is a personal summary of your professional history and qualifications.</a:t>
            </a:r>
          </a:p>
          <a:p>
            <a:pPr eaLnBrk="1" hangingPunct="1">
              <a:buFont typeface="Wingdings" pitchFamily="2" charset="2"/>
              <a:buNone/>
            </a:pPr>
            <a:r>
              <a:rPr lang="en-US" altLang="en-US" dirty="0" smtClean="0"/>
              <a:t> </a:t>
            </a:r>
          </a:p>
          <a:p>
            <a:pPr eaLnBrk="1" hangingPunct="1">
              <a:buFont typeface="Wingdings" pitchFamily="2" charset="2"/>
              <a:buNone/>
            </a:pPr>
            <a:r>
              <a:rPr lang="en-US" altLang="en-US" dirty="0" smtClean="0"/>
              <a:t>It includes information about:</a:t>
            </a:r>
          </a:p>
          <a:p>
            <a:pPr eaLnBrk="1" hangingPunct="1"/>
            <a:r>
              <a:rPr lang="en-US" altLang="en-US" sz="2400" dirty="0" smtClean="0"/>
              <a:t>Your career goal or objective</a:t>
            </a:r>
          </a:p>
          <a:p>
            <a:pPr eaLnBrk="1" hangingPunct="1"/>
            <a:r>
              <a:rPr lang="en-US" altLang="en-US" sz="2400" dirty="0" smtClean="0"/>
              <a:t>Education</a:t>
            </a:r>
          </a:p>
          <a:p>
            <a:pPr eaLnBrk="1" hangingPunct="1"/>
            <a:r>
              <a:rPr lang="en-US" altLang="en-US" sz="2400" dirty="0" smtClean="0"/>
              <a:t>Work experience</a:t>
            </a:r>
          </a:p>
          <a:p>
            <a:pPr eaLnBrk="1" hangingPunct="1"/>
            <a:r>
              <a:rPr lang="en-US" altLang="en-US" sz="2400" dirty="0" smtClean="0"/>
              <a:t>Activities</a:t>
            </a:r>
          </a:p>
          <a:p>
            <a:pPr eaLnBrk="1" hangingPunct="1"/>
            <a:r>
              <a:rPr lang="en-US" altLang="en-US" sz="2400" dirty="0" smtClean="0"/>
              <a:t>Honors</a:t>
            </a:r>
          </a:p>
          <a:p>
            <a:pPr eaLnBrk="1" hangingPunct="1"/>
            <a:r>
              <a:rPr lang="en-US" altLang="en-US" sz="2400" dirty="0" smtClean="0"/>
              <a:t>Any special skills you might have. </a:t>
            </a:r>
          </a:p>
          <a:p>
            <a:pPr marL="0" indent="0">
              <a:buNone/>
            </a:pPr>
            <a:endParaRPr lang="en-US" altLang="en-US" sz="2000" dirty="0" smtClean="0"/>
          </a:p>
          <a:p>
            <a:pPr>
              <a:buNone/>
            </a:pPr>
            <a:r>
              <a:rPr lang="en-US" altLang="en-US" sz="2800" dirty="0"/>
              <a:t>Let’s view a </a:t>
            </a:r>
            <a:r>
              <a:rPr lang="en-US" altLang="en-US" sz="2800" dirty="0">
                <a:hlinkClick r:id="rId2"/>
              </a:rPr>
              <a:t>video</a:t>
            </a:r>
            <a:r>
              <a:rPr lang="en-US" altLang="en-US" sz="2800" dirty="0"/>
              <a:t> </a:t>
            </a:r>
            <a:r>
              <a:rPr lang="en-US" altLang="en-US" sz="2800" dirty="0" smtClean="0"/>
              <a:t>on the basics of writing a resume</a:t>
            </a:r>
            <a:endParaRPr lang="en-US" altLang="en-US" sz="2400" dirty="0" smtClean="0"/>
          </a:p>
          <a:p>
            <a:pPr eaLnBrk="1" hangingPunct="1">
              <a:buFont typeface="Wingdings" pitchFamily="2" charset="2"/>
              <a:buNone/>
            </a:pPr>
            <a:endParaRPr lang="en-US" dirty="0" smtClean="0"/>
          </a:p>
        </p:txBody>
      </p:sp>
    </p:spTree>
    <p:extLst>
      <p:ext uri="{BB962C8B-B14F-4D97-AF65-F5344CB8AC3E}">
        <p14:creationId xmlns:p14="http://schemas.microsoft.com/office/powerpoint/2010/main" val="18387313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extBox 5"/>
          <p:cNvSpPr txBox="1"/>
          <p:nvPr/>
        </p:nvSpPr>
        <p:spPr>
          <a:xfrm>
            <a:off x="1524000" y="304800"/>
            <a:ext cx="6324600" cy="6332503"/>
          </a:xfrm>
          <a:prstGeom prst="rect">
            <a:avLst/>
          </a:prstGeom>
          <a:noFill/>
          <a:ln>
            <a:solidFill>
              <a:schemeClr val="tx1"/>
            </a:solidFill>
          </a:ln>
        </p:spPr>
        <p:txBody>
          <a:bodyPr wrap="square">
            <a:spAutoFit/>
          </a:bodyPr>
          <a:lstStyle/>
          <a:p>
            <a:pPr indent="457200" algn="ctr" eaLnBrk="0" hangingPunct="0">
              <a:defRPr/>
            </a:pPr>
            <a:r>
              <a:rPr lang="en-US" sz="1300" b="1" dirty="0">
                <a:cs typeface="Times New Roman" pitchFamily="18" charset="0"/>
              </a:rPr>
              <a:t>CHRIS SMITH</a:t>
            </a:r>
          </a:p>
          <a:p>
            <a:pPr indent="457200" algn="ctr" eaLnBrk="0" hangingPunct="0">
              <a:defRPr/>
            </a:pPr>
            <a:r>
              <a:rPr lang="en-US" sz="1000" dirty="0">
                <a:cs typeface="Times New Roman" pitchFamily="18" charset="0"/>
              </a:rPr>
              <a:t>83 Prospect Road </a:t>
            </a:r>
            <a:r>
              <a:rPr lang="en-US" sz="1000" dirty="0">
                <a:cs typeface="Times New Roman" pitchFamily="18" charset="0"/>
                <a:sym typeface="Symbol" pitchFamily="18" charset="2"/>
              </a:rPr>
              <a:t></a:t>
            </a:r>
            <a:r>
              <a:rPr lang="en-US" sz="1000" dirty="0">
                <a:cs typeface="Times New Roman" pitchFamily="18" charset="0"/>
              </a:rPr>
              <a:t> Orlando, FL 32837</a:t>
            </a:r>
          </a:p>
          <a:p>
            <a:pPr indent="457200" algn="ctr" eaLnBrk="0" hangingPunct="0">
              <a:defRPr/>
            </a:pPr>
            <a:r>
              <a:rPr lang="en-US" sz="1000" dirty="0">
                <a:cs typeface="Times New Roman" pitchFamily="18" charset="0"/>
              </a:rPr>
              <a:t>(407) 555-8975 </a:t>
            </a:r>
            <a:r>
              <a:rPr lang="en-US" sz="1000" dirty="0">
                <a:cs typeface="Times New Roman" pitchFamily="18" charset="0"/>
                <a:sym typeface="Symbol" pitchFamily="18" charset="2"/>
              </a:rPr>
              <a:t></a:t>
            </a:r>
            <a:r>
              <a:rPr lang="en-US" sz="1000" dirty="0">
                <a:cs typeface="Times New Roman" pitchFamily="18" charset="0"/>
              </a:rPr>
              <a:t> </a:t>
            </a:r>
            <a:r>
              <a:rPr lang="en-US" sz="1000" dirty="0" smtClean="0">
                <a:cs typeface="Times New Roman" pitchFamily="18" charset="0"/>
                <a:hlinkClick r:id="rId2"/>
              </a:rPr>
              <a:t>CSmith@gmail.com</a:t>
            </a:r>
            <a:endParaRPr lang="en-US" sz="1000" dirty="0">
              <a:cs typeface="Times New Roman" pitchFamily="18" charset="0"/>
            </a:endParaRPr>
          </a:p>
          <a:p>
            <a:pPr indent="457200" algn="ctr" eaLnBrk="0" hangingPunct="0">
              <a:defRPr/>
            </a:pPr>
            <a:r>
              <a:rPr lang="en-US" sz="1000" dirty="0">
                <a:cs typeface="Times New Roman" pitchFamily="18" charset="0"/>
              </a:rPr>
              <a:t>___________________________________________________________</a:t>
            </a:r>
          </a:p>
          <a:p>
            <a:pPr indent="457200" eaLnBrk="0" hangingPunct="0">
              <a:defRPr/>
            </a:pPr>
            <a:endParaRPr lang="en-US" sz="1000" b="1" dirty="0">
              <a:cs typeface="Times New Roman" pitchFamily="18" charset="0"/>
            </a:endParaRPr>
          </a:p>
          <a:p>
            <a:pPr indent="457200" eaLnBrk="0" hangingPunct="0">
              <a:defRPr/>
            </a:pPr>
            <a:r>
              <a:rPr lang="en-US" sz="1000" b="1" dirty="0">
                <a:cs typeface="Times New Roman" pitchFamily="18" charset="0"/>
              </a:rPr>
              <a:t>OBJECTIVE</a:t>
            </a:r>
          </a:p>
          <a:p>
            <a:pPr indent="457200" eaLnBrk="0" hangingPunct="0">
              <a:defRPr/>
            </a:pPr>
            <a:r>
              <a:rPr lang="en-US" sz="1000" b="1" dirty="0">
                <a:cs typeface="Times New Roman" pitchFamily="18" charset="0"/>
              </a:rPr>
              <a:t>		</a:t>
            </a:r>
            <a:r>
              <a:rPr lang="en-US" sz="1000" dirty="0">
                <a:cs typeface="Times New Roman" pitchFamily="18" charset="0"/>
              </a:rPr>
              <a:t>To secure a part-time position as a clerk in a dental office</a:t>
            </a:r>
          </a:p>
          <a:p>
            <a:pPr indent="457200" eaLnBrk="0" hangingPunct="0">
              <a:spcAft>
                <a:spcPts val="300"/>
              </a:spcAft>
              <a:defRPr/>
            </a:pPr>
            <a:endParaRPr lang="en-US" sz="1000" b="1" dirty="0" smtClean="0">
              <a:cs typeface="Times New Roman" pitchFamily="18" charset="0"/>
            </a:endParaRPr>
          </a:p>
          <a:p>
            <a:pPr indent="457200" eaLnBrk="0" hangingPunct="0">
              <a:spcAft>
                <a:spcPts val="300"/>
              </a:spcAft>
              <a:defRPr/>
            </a:pPr>
            <a:r>
              <a:rPr lang="en-US" sz="1000" b="1" dirty="0" smtClean="0">
                <a:cs typeface="Times New Roman" pitchFamily="18" charset="0"/>
              </a:rPr>
              <a:t>PERSONAL </a:t>
            </a:r>
            <a:r>
              <a:rPr lang="en-US" sz="1000" b="1" dirty="0">
                <a:cs typeface="Times New Roman" pitchFamily="18" charset="0"/>
              </a:rPr>
              <a:t>SKILLS AND ASSETS</a:t>
            </a:r>
          </a:p>
          <a:p>
            <a:pPr marL="1768475" eaLnBrk="0" hangingPunct="0">
              <a:defRPr/>
            </a:pPr>
            <a:r>
              <a:rPr lang="en-US" sz="1000" dirty="0">
                <a:cs typeface="Times New Roman" pitchFamily="18" charset="0"/>
              </a:rPr>
              <a:t>I am </a:t>
            </a:r>
            <a:r>
              <a:rPr lang="en-US" sz="1000" dirty="0">
                <a:latin typeface="Arial" pitchFamily="34" charset="0"/>
                <a:ea typeface="Times New Roman"/>
                <a:cs typeface="Arial" pitchFamily="34" charset="0"/>
              </a:rPr>
              <a:t>a hard working </a:t>
            </a:r>
            <a:r>
              <a:rPr lang="en-US" sz="1000" dirty="0" smtClean="0">
                <a:latin typeface="Arial" pitchFamily="34" charset="0"/>
                <a:ea typeface="Times New Roman"/>
                <a:cs typeface="Arial" pitchFamily="34" charset="0"/>
              </a:rPr>
              <a:t>person who </a:t>
            </a:r>
            <a:r>
              <a:rPr lang="en-US" sz="1000" dirty="0">
                <a:latin typeface="Arial" pitchFamily="34" charset="0"/>
                <a:ea typeface="Times New Roman"/>
                <a:cs typeface="Arial" pitchFamily="34" charset="0"/>
              </a:rPr>
              <a:t>is willing to learn more. I am responsible, motivated, educated and punctual. I am friendly </a:t>
            </a:r>
            <a:r>
              <a:rPr lang="en-US" sz="1000" dirty="0" smtClean="0">
                <a:latin typeface="Arial" pitchFamily="34" charset="0"/>
                <a:ea typeface="Times New Roman"/>
                <a:cs typeface="Arial" pitchFamily="34" charset="0"/>
              </a:rPr>
              <a:t>and enjoy helping </a:t>
            </a:r>
            <a:r>
              <a:rPr lang="en-US" sz="1000" dirty="0">
                <a:latin typeface="Arial" pitchFamily="34" charset="0"/>
                <a:ea typeface="Times New Roman"/>
                <a:cs typeface="Arial" pitchFamily="34" charset="0"/>
              </a:rPr>
              <a:t>others.</a:t>
            </a:r>
          </a:p>
          <a:p>
            <a:pPr marL="465138" eaLnBrk="0" hangingPunct="0">
              <a:defRPr/>
            </a:pPr>
            <a:endParaRPr lang="en-US" sz="1000" b="1" dirty="0">
              <a:latin typeface="Arial" pitchFamily="34" charset="0"/>
              <a:ea typeface="Times New Roman"/>
              <a:cs typeface="Arial" pitchFamily="34" charset="0"/>
            </a:endParaRPr>
          </a:p>
          <a:p>
            <a:pPr marL="465138" eaLnBrk="0" hangingPunct="0">
              <a:defRPr/>
            </a:pPr>
            <a:r>
              <a:rPr lang="en-US" sz="1000" b="1" dirty="0">
                <a:latin typeface="Arial" pitchFamily="34" charset="0"/>
                <a:ea typeface="Times New Roman"/>
                <a:cs typeface="Arial" pitchFamily="34" charset="0"/>
              </a:rPr>
              <a:t>EDUCATION</a:t>
            </a:r>
          </a:p>
          <a:p>
            <a:pPr marL="1770063" eaLnBrk="0" hangingPunct="0">
              <a:defRPr/>
            </a:pPr>
            <a:r>
              <a:rPr lang="en-US" sz="1000" b="1" dirty="0"/>
              <a:t>Winter Park High School</a:t>
            </a:r>
            <a:r>
              <a:rPr lang="en-US" sz="1000" dirty="0"/>
              <a:t>		Winter Park, FL</a:t>
            </a:r>
          </a:p>
          <a:p>
            <a:pPr marL="1770063" eaLnBrk="0" hangingPunct="0">
              <a:defRPr/>
            </a:pPr>
            <a:r>
              <a:rPr lang="en-US" sz="1000" dirty="0"/>
              <a:t>				Aug </a:t>
            </a:r>
            <a:r>
              <a:rPr lang="en-US" sz="1000" dirty="0" smtClean="0"/>
              <a:t>2017–present </a:t>
            </a:r>
            <a:endParaRPr lang="en-US" sz="1000" dirty="0"/>
          </a:p>
          <a:p>
            <a:pPr marL="1770063" eaLnBrk="0" hangingPunct="0">
              <a:spcAft>
                <a:spcPts val="300"/>
              </a:spcAft>
              <a:buFont typeface="Arial" pitchFamily="34" charset="0"/>
              <a:buChar char="•"/>
              <a:defRPr/>
            </a:pPr>
            <a:r>
              <a:rPr lang="en-US" sz="1000" dirty="0"/>
              <a:t>Graduating </a:t>
            </a:r>
            <a:r>
              <a:rPr lang="en-US" sz="1000" dirty="0" smtClean="0"/>
              <a:t>June 2021</a:t>
            </a:r>
            <a:endParaRPr lang="en-US" sz="1000" dirty="0"/>
          </a:p>
          <a:p>
            <a:pPr marL="1770063" eaLnBrk="0" hangingPunct="0">
              <a:spcAft>
                <a:spcPts val="300"/>
              </a:spcAft>
              <a:buFont typeface="Arial" pitchFamily="34" charset="0"/>
              <a:buChar char="•"/>
              <a:defRPr/>
            </a:pPr>
            <a:r>
              <a:rPr lang="en-US" sz="1000" dirty="0"/>
              <a:t>GPA 3.0</a:t>
            </a:r>
          </a:p>
          <a:p>
            <a:pPr marL="1770063" eaLnBrk="0" hangingPunct="0">
              <a:spcAft>
                <a:spcPts val="300"/>
              </a:spcAft>
              <a:buFont typeface="Arial" pitchFamily="34" charset="0"/>
              <a:buChar char="•"/>
              <a:defRPr/>
            </a:pPr>
            <a:r>
              <a:rPr lang="en-US" sz="1000" dirty="0"/>
              <a:t>Relevant Courses: Business Systems Technology, </a:t>
            </a:r>
          </a:p>
          <a:p>
            <a:pPr marL="1770063" eaLnBrk="0" hangingPunct="0">
              <a:spcAft>
                <a:spcPts val="300"/>
              </a:spcAft>
              <a:defRPr/>
            </a:pPr>
            <a:r>
              <a:rPr lang="en-US" sz="1000" dirty="0"/>
              <a:t> Marketing, Biology</a:t>
            </a:r>
          </a:p>
          <a:p>
            <a:pPr marL="1770063" eaLnBrk="0" hangingPunct="0">
              <a:spcAft>
                <a:spcPts val="300"/>
              </a:spcAft>
              <a:buFont typeface="Arial" pitchFamily="34" charset="0"/>
              <a:buChar char="•"/>
              <a:defRPr/>
            </a:pPr>
            <a:r>
              <a:rPr lang="en-US" sz="1000" dirty="0"/>
              <a:t>Received an award for being a best student </a:t>
            </a:r>
          </a:p>
          <a:p>
            <a:pPr marL="1770063" eaLnBrk="0" hangingPunct="0">
              <a:spcAft>
                <a:spcPts val="300"/>
              </a:spcAft>
              <a:buFont typeface="Arial" pitchFamily="34" charset="0"/>
              <a:buChar char="•"/>
              <a:defRPr/>
            </a:pPr>
            <a:endParaRPr lang="en-US" sz="1000" dirty="0"/>
          </a:p>
          <a:p>
            <a:pPr marL="466725" eaLnBrk="0" hangingPunct="0">
              <a:spcAft>
                <a:spcPts val="300"/>
              </a:spcAft>
              <a:defRPr/>
            </a:pPr>
            <a:r>
              <a:rPr lang="en-US" sz="1000" b="1" dirty="0"/>
              <a:t>WORK EXPERIENCE</a:t>
            </a:r>
          </a:p>
          <a:p>
            <a:pPr marL="1768475" eaLnBrk="0" hangingPunct="0">
              <a:spcAft>
                <a:spcPts val="300"/>
              </a:spcAft>
              <a:defRPr/>
            </a:pPr>
            <a:r>
              <a:rPr lang="en-US" sz="1000" b="1" dirty="0"/>
              <a:t>Valley State Bank, </a:t>
            </a:r>
            <a:r>
              <a:rPr lang="en-US" sz="1000" dirty="0"/>
              <a:t>Huntington, IN</a:t>
            </a:r>
          </a:p>
          <a:p>
            <a:pPr marL="1768475" eaLnBrk="0" hangingPunct="0">
              <a:spcAft>
                <a:spcPts val="300"/>
              </a:spcAft>
              <a:defRPr/>
            </a:pPr>
            <a:r>
              <a:rPr lang="en-US" sz="1000" b="1" dirty="0"/>
              <a:t>      Bank Teller, </a:t>
            </a:r>
            <a:r>
              <a:rPr lang="en-US" sz="1000" dirty="0"/>
              <a:t>Summers </a:t>
            </a:r>
            <a:r>
              <a:rPr lang="en-US" sz="1000" dirty="0" smtClean="0"/>
              <a:t>2018 </a:t>
            </a:r>
            <a:r>
              <a:rPr lang="en-US" sz="1000" dirty="0"/>
              <a:t>&amp; </a:t>
            </a:r>
            <a:r>
              <a:rPr lang="en-US" sz="1000" dirty="0" smtClean="0"/>
              <a:t>2019</a:t>
            </a:r>
            <a:endParaRPr lang="en-US" sz="1000" dirty="0"/>
          </a:p>
          <a:p>
            <a:pPr marL="2459038" eaLnBrk="0" hangingPunct="0">
              <a:spcAft>
                <a:spcPts val="300"/>
              </a:spcAft>
              <a:buFont typeface="Arial" pitchFamily="34" charset="0"/>
              <a:buChar char="•"/>
              <a:defRPr/>
            </a:pPr>
            <a:r>
              <a:rPr lang="en-US" sz="1000" dirty="0"/>
              <a:t>  Provided friendly, professional customer service</a:t>
            </a:r>
          </a:p>
          <a:p>
            <a:pPr marL="2459038" eaLnBrk="0" hangingPunct="0">
              <a:spcAft>
                <a:spcPts val="300"/>
              </a:spcAft>
              <a:defRPr/>
            </a:pPr>
            <a:r>
              <a:rPr lang="en-US" sz="1000" dirty="0"/>
              <a:t>•  Issued money orders, travelers checks, loan payments and  deposits/withdrawals</a:t>
            </a:r>
          </a:p>
          <a:p>
            <a:pPr marL="465138" eaLnBrk="0" hangingPunct="0">
              <a:defRPr/>
            </a:pPr>
            <a:r>
              <a:rPr lang="en-US" sz="1000" b="1" dirty="0"/>
              <a:t>COMPUTER SKILLS </a:t>
            </a:r>
          </a:p>
          <a:p>
            <a:pPr marL="1768475" eaLnBrk="0" hangingPunct="0">
              <a:defRPr/>
            </a:pPr>
            <a:r>
              <a:rPr lang="en-US" sz="1000" dirty="0"/>
              <a:t>Experienced with Macintosh, IBM PC, Windows XP, Microsoft Word, Microsoft PowerPoint, Microsoft Excel, and Microsoft Publisher</a:t>
            </a:r>
          </a:p>
          <a:p>
            <a:pPr marL="1768475" eaLnBrk="0" hangingPunct="0">
              <a:defRPr/>
            </a:pPr>
            <a:endParaRPr lang="en-US" sz="1000" dirty="0"/>
          </a:p>
          <a:p>
            <a:pPr marL="465138" eaLnBrk="0" hangingPunct="0">
              <a:defRPr/>
            </a:pPr>
            <a:r>
              <a:rPr lang="en-US" sz="1000" b="1" dirty="0"/>
              <a:t>LANGUAGES</a:t>
            </a:r>
          </a:p>
          <a:p>
            <a:pPr marL="1768475" eaLnBrk="0" hangingPunct="0">
              <a:defRPr/>
            </a:pPr>
            <a:r>
              <a:rPr lang="en-US" sz="1000" dirty="0"/>
              <a:t>Bilingual Spanish and English</a:t>
            </a:r>
          </a:p>
          <a:p>
            <a:pPr marL="465138" eaLnBrk="0" hangingPunct="0">
              <a:defRPr/>
            </a:pPr>
            <a:r>
              <a:rPr lang="en-US" sz="1000" b="1" dirty="0"/>
              <a:t>REFERENCES</a:t>
            </a:r>
          </a:p>
          <a:p>
            <a:pPr marL="1768475" eaLnBrk="0" hangingPunct="0">
              <a:defRPr/>
            </a:pPr>
            <a:r>
              <a:rPr lang="en-US" sz="1000" dirty="0"/>
              <a:t>Kristin Wilkin, English Teacher, Winter Park High School, 407-623-2476</a:t>
            </a:r>
          </a:p>
          <a:p>
            <a:pPr marL="1768475" eaLnBrk="0" hangingPunct="0">
              <a:defRPr/>
            </a:pPr>
            <a:endParaRPr lang="en-US" sz="1000" dirty="0"/>
          </a:p>
          <a:p>
            <a:pPr marL="1768475" eaLnBrk="0" hangingPunct="0">
              <a:defRPr/>
            </a:pPr>
            <a:r>
              <a:rPr lang="en-US" sz="1000" dirty="0"/>
              <a:t>Bob Jones, Supervisor, Valley State Bank, </a:t>
            </a:r>
            <a:r>
              <a:rPr lang="en-US" sz="1000" dirty="0" smtClean="0"/>
              <a:t>407-889-2345</a:t>
            </a:r>
            <a:endParaRPr lang="en-US" b="1" dirty="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09600" y="381000"/>
            <a:ext cx="8229600" cy="1066800"/>
          </a:xfrm>
        </p:spPr>
        <p:txBody>
          <a:bodyPr/>
          <a:lstStyle/>
          <a:p>
            <a:pPr eaLnBrk="1" hangingPunct="1"/>
            <a:r>
              <a:rPr lang="en-US" dirty="0" smtClean="0"/>
              <a:t>Remember</a:t>
            </a:r>
          </a:p>
        </p:txBody>
      </p:sp>
      <p:sp>
        <p:nvSpPr>
          <p:cNvPr id="38915" name="Slide Number Placeholder 4"/>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normAutofit fontScale="85000" lnSpcReduction="20000"/>
          </a:bodyPr>
          <a:lstStyle/>
          <a:p>
            <a:fld id="{68423FA0-2930-4852-AC5E-C90BBFFE366C}" type="slidenum">
              <a:rPr lang="en-US" smtClean="0"/>
              <a:pPr/>
              <a:t>31</a:t>
            </a:fld>
            <a:endParaRPr lang="en-US" smtClean="0"/>
          </a:p>
        </p:txBody>
      </p:sp>
      <p:sp>
        <p:nvSpPr>
          <p:cNvPr id="7" name="Rectangle 6"/>
          <p:cNvSpPr/>
          <p:nvPr/>
        </p:nvSpPr>
        <p:spPr>
          <a:xfrm>
            <a:off x="609600" y="1676400"/>
            <a:ext cx="7848600" cy="4985980"/>
          </a:xfrm>
          <a:prstGeom prst="rect">
            <a:avLst/>
          </a:prstGeom>
          <a:solidFill>
            <a:schemeClr val="bg2"/>
          </a:solidFill>
          <a:ln w="28575">
            <a:solidFill>
              <a:schemeClr val="bg2">
                <a:lumMod val="90000"/>
              </a:schemeClr>
            </a:solidFill>
          </a:ln>
        </p:spPr>
        <p:txBody>
          <a:bodyPr wrap="square">
            <a:spAutoFit/>
          </a:bodyPr>
          <a:lstStyle/>
          <a:p>
            <a:pPr algn="ctr" eaLnBrk="0" hangingPunct="0">
              <a:spcBef>
                <a:spcPct val="50000"/>
              </a:spcBef>
              <a:spcAft>
                <a:spcPts val="1200"/>
              </a:spcAft>
              <a:defRPr/>
            </a:pPr>
            <a:r>
              <a:rPr lang="en-US" sz="2600" dirty="0" smtClean="0"/>
              <a:t>Always </a:t>
            </a:r>
            <a:r>
              <a:rPr lang="en-US" sz="2600" dirty="0"/>
              <a:t>submit a </a:t>
            </a:r>
            <a:r>
              <a:rPr lang="en-US" sz="2600" u="sng" dirty="0"/>
              <a:t>cover letter</a:t>
            </a:r>
            <a:r>
              <a:rPr lang="en-US" sz="2600" dirty="0"/>
              <a:t> with your resume</a:t>
            </a:r>
          </a:p>
          <a:p>
            <a:pPr algn="ctr" eaLnBrk="0" hangingPunct="0">
              <a:spcBef>
                <a:spcPct val="50000"/>
              </a:spcBef>
              <a:spcAft>
                <a:spcPts val="1200"/>
              </a:spcAft>
              <a:defRPr/>
            </a:pPr>
            <a:r>
              <a:rPr lang="en-US" sz="2600" dirty="0"/>
              <a:t>A resume </a:t>
            </a:r>
            <a:r>
              <a:rPr lang="en-US" sz="2600" u="sng" dirty="0"/>
              <a:t>does not</a:t>
            </a:r>
            <a:r>
              <a:rPr lang="en-US" sz="2600" dirty="0"/>
              <a:t> get you a job…</a:t>
            </a:r>
          </a:p>
          <a:p>
            <a:pPr algn="ctr" eaLnBrk="0" hangingPunct="0">
              <a:spcBef>
                <a:spcPct val="50000"/>
              </a:spcBef>
              <a:spcAft>
                <a:spcPts val="1200"/>
              </a:spcAft>
              <a:defRPr/>
            </a:pPr>
            <a:r>
              <a:rPr lang="en-US" sz="2600" b="1" dirty="0"/>
              <a:t>A resume </a:t>
            </a:r>
            <a:r>
              <a:rPr lang="en-US" sz="2600" b="1" u="sng" dirty="0"/>
              <a:t>does</a:t>
            </a:r>
            <a:r>
              <a:rPr lang="en-US" sz="2600" b="1" dirty="0"/>
              <a:t> get you an interview.</a:t>
            </a:r>
          </a:p>
          <a:p>
            <a:pPr algn="ctr" eaLnBrk="0" hangingPunct="0">
              <a:spcBef>
                <a:spcPct val="50000"/>
              </a:spcBef>
              <a:defRPr/>
            </a:pPr>
            <a:r>
              <a:rPr lang="en-US" sz="2600" dirty="0" smtClean="0"/>
              <a:t>Resumes are very time consuming</a:t>
            </a:r>
            <a:r>
              <a:rPr lang="en-US" sz="2600" smtClean="0"/>
              <a:t>, and putting </a:t>
            </a:r>
            <a:r>
              <a:rPr lang="en-US" sz="2600" dirty="0"/>
              <a:t>time and consideration </a:t>
            </a:r>
            <a:br>
              <a:rPr lang="en-US" sz="2600" dirty="0"/>
            </a:br>
            <a:r>
              <a:rPr lang="en-US" sz="2600" dirty="0"/>
              <a:t>into your resume is one of the </a:t>
            </a:r>
            <a:br>
              <a:rPr lang="en-US" sz="2600" dirty="0"/>
            </a:br>
            <a:r>
              <a:rPr lang="en-US" sz="2600" b="1" dirty="0"/>
              <a:t>best ways to prepare for your interviews</a:t>
            </a:r>
            <a:r>
              <a:rPr lang="en-US" sz="2600" b="1" dirty="0" smtClean="0"/>
              <a:t>! </a:t>
            </a:r>
            <a:endParaRPr lang="en-US" sz="2600" b="1" dirty="0"/>
          </a:p>
          <a:p>
            <a:pPr algn="ctr" eaLnBrk="0" hangingPunct="0">
              <a:spcBef>
                <a:spcPct val="50000"/>
              </a:spcBef>
              <a:defRPr/>
            </a:pPr>
            <a:endParaRPr lang="en-US" sz="2600" b="1" dirty="0"/>
          </a:p>
          <a:p>
            <a:pPr algn="ctr" eaLnBrk="0" hangingPunct="0">
              <a:spcBef>
                <a:spcPts val="0"/>
              </a:spcBef>
              <a:spcAft>
                <a:spcPts val="300"/>
              </a:spcAft>
              <a:defRPr/>
            </a:pPr>
            <a:r>
              <a:rPr lang="en-US" sz="2800" b="1" dirty="0"/>
              <a:t>Proofread!  Proofread!  Proofread</a:t>
            </a:r>
            <a:r>
              <a:rPr lang="en-US" sz="2800" b="1" dirty="0" smtClean="0"/>
              <a:t>!</a:t>
            </a:r>
            <a:endParaRPr lang="en-US" sz="8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685800" y="457200"/>
            <a:ext cx="8153400" cy="990600"/>
          </a:xfrm>
        </p:spPr>
        <p:txBody>
          <a:bodyPr/>
          <a:lstStyle/>
          <a:p>
            <a:r>
              <a:rPr lang="en-US" dirty="0" smtClean="0"/>
              <a:t>Acknowledgments	</a:t>
            </a:r>
          </a:p>
        </p:txBody>
      </p:sp>
      <p:sp>
        <p:nvSpPr>
          <p:cNvPr id="39939" name="Content Placeholder 2"/>
          <p:cNvSpPr>
            <a:spLocks noGrp="1"/>
          </p:cNvSpPr>
          <p:nvPr>
            <p:ph sz="quarter" idx="1"/>
          </p:nvPr>
        </p:nvSpPr>
        <p:spPr/>
        <p:txBody>
          <a:bodyPr>
            <a:normAutofit lnSpcReduction="10000"/>
          </a:bodyPr>
          <a:lstStyle/>
          <a:p>
            <a:pPr>
              <a:lnSpc>
                <a:spcPct val="150000"/>
              </a:lnSpc>
              <a:buFont typeface="Georgia" pitchFamily="18" charset="0"/>
              <a:buNone/>
            </a:pPr>
            <a:r>
              <a:rPr lang="en-US" dirty="0" smtClean="0"/>
              <a:t>	</a:t>
            </a:r>
            <a:r>
              <a:rPr lang="en-US" i="1" dirty="0" smtClean="0"/>
              <a:t>	</a:t>
            </a:r>
          </a:p>
          <a:p>
            <a:pPr>
              <a:lnSpc>
                <a:spcPct val="150000"/>
              </a:lnSpc>
              <a:buFont typeface="Georgia" pitchFamily="18" charset="0"/>
              <a:buNone/>
            </a:pPr>
            <a:endParaRPr lang="en-US" i="1" dirty="0"/>
          </a:p>
          <a:p>
            <a:pPr>
              <a:lnSpc>
                <a:spcPct val="150000"/>
              </a:lnSpc>
              <a:buFont typeface="Georgia" pitchFamily="18" charset="0"/>
              <a:buNone/>
            </a:pPr>
            <a:endParaRPr lang="en-US" i="1" dirty="0" smtClean="0"/>
          </a:p>
          <a:p>
            <a:pPr>
              <a:lnSpc>
                <a:spcPct val="150000"/>
              </a:lnSpc>
              <a:buFont typeface="Georgia" pitchFamily="18" charset="0"/>
              <a:buNone/>
            </a:pPr>
            <a:endParaRPr lang="en-US" i="1" dirty="0"/>
          </a:p>
          <a:p>
            <a:pPr>
              <a:lnSpc>
                <a:spcPct val="150000"/>
              </a:lnSpc>
              <a:buFont typeface="Georgia" pitchFamily="18" charset="0"/>
              <a:buNone/>
            </a:pPr>
            <a:endParaRPr lang="en-US" i="1" dirty="0" smtClean="0"/>
          </a:p>
          <a:p>
            <a:pPr algn="ctr">
              <a:lnSpc>
                <a:spcPct val="150000"/>
              </a:lnSpc>
              <a:buFont typeface="Georgia" pitchFamily="18" charset="0"/>
              <a:buNone/>
            </a:pPr>
            <a:r>
              <a:rPr lang="en-US" sz="1800" i="1" dirty="0" smtClean="0"/>
              <a:t>Adapted for VPS from original </a:t>
            </a:r>
            <a:r>
              <a:rPr lang="en-US" sz="1800" i="1" dirty="0" err="1" smtClean="0"/>
              <a:t>powerpoint</a:t>
            </a:r>
            <a:r>
              <a:rPr lang="en-US" sz="1800" i="1" dirty="0" smtClean="0"/>
              <a:t> developed by Heather </a:t>
            </a:r>
            <a:r>
              <a:rPr lang="en-US" sz="1800" i="1" dirty="0" err="1" smtClean="0"/>
              <a:t>O’Loughlin</a:t>
            </a:r>
            <a:r>
              <a:rPr lang="en-US" sz="1800" i="1" dirty="0" smtClean="0"/>
              <a:t> from ASU and Dr. William Blank from UCF</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3400" y="457200"/>
            <a:ext cx="8229600" cy="1066800"/>
          </a:xfrm>
        </p:spPr>
        <p:txBody>
          <a:bodyPr>
            <a:normAutofit fontScale="90000"/>
          </a:bodyPr>
          <a:lstStyle/>
          <a:p>
            <a:pPr eaLnBrk="1" hangingPunct="1"/>
            <a:r>
              <a:rPr lang="en-US" dirty="0" smtClean="0"/>
              <a:t>Required Key Components for Resume</a:t>
            </a:r>
          </a:p>
        </p:txBody>
      </p:sp>
      <p:sp>
        <p:nvSpPr>
          <p:cNvPr id="11267" name="Rectangle 3"/>
          <p:cNvSpPr>
            <a:spLocks noGrp="1" noChangeArrowheads="1"/>
          </p:cNvSpPr>
          <p:nvPr>
            <p:ph sz="quarter" idx="1"/>
          </p:nvPr>
        </p:nvSpPr>
        <p:spPr>
          <a:xfrm>
            <a:off x="533400" y="2057400"/>
            <a:ext cx="8229600" cy="4324350"/>
          </a:xfrm>
        </p:spPr>
        <p:txBody>
          <a:bodyPr>
            <a:normAutofit lnSpcReduction="10000"/>
          </a:bodyPr>
          <a:lstStyle/>
          <a:p>
            <a:pPr eaLnBrk="1" hangingPunct="1">
              <a:lnSpc>
                <a:spcPct val="150000"/>
              </a:lnSpc>
            </a:pPr>
            <a:r>
              <a:rPr lang="en-US" dirty="0" smtClean="0"/>
              <a:t>Heading</a:t>
            </a:r>
          </a:p>
          <a:p>
            <a:pPr eaLnBrk="1" hangingPunct="1">
              <a:lnSpc>
                <a:spcPct val="150000"/>
              </a:lnSpc>
            </a:pPr>
            <a:r>
              <a:rPr lang="en-US" dirty="0" smtClean="0"/>
              <a:t>Objective</a:t>
            </a:r>
          </a:p>
          <a:p>
            <a:pPr eaLnBrk="1" hangingPunct="1">
              <a:lnSpc>
                <a:spcPct val="150000"/>
              </a:lnSpc>
            </a:pPr>
            <a:r>
              <a:rPr lang="en-US" dirty="0" smtClean="0"/>
              <a:t>Education</a:t>
            </a:r>
          </a:p>
          <a:p>
            <a:pPr eaLnBrk="1" hangingPunct="1">
              <a:lnSpc>
                <a:spcPct val="150000"/>
              </a:lnSpc>
            </a:pPr>
            <a:r>
              <a:rPr lang="en-US" dirty="0" smtClean="0"/>
              <a:t>Skills</a:t>
            </a:r>
          </a:p>
          <a:p>
            <a:pPr eaLnBrk="1" hangingPunct="1">
              <a:lnSpc>
                <a:spcPct val="150000"/>
              </a:lnSpc>
            </a:pPr>
            <a:r>
              <a:rPr lang="en-US" dirty="0" smtClean="0"/>
              <a:t>Experience</a:t>
            </a:r>
          </a:p>
          <a:p>
            <a:pPr eaLnBrk="1" hangingPunct="1">
              <a:lnSpc>
                <a:spcPct val="150000"/>
              </a:lnSpc>
            </a:pPr>
            <a:r>
              <a:rPr lang="en-US" dirty="0" smtClean="0"/>
              <a:t>References- in resume or as an addendum</a:t>
            </a:r>
          </a:p>
          <a:p>
            <a:pPr eaLnBrk="1" hangingPunct="1">
              <a:buFont typeface="Wingdings" pitchFamily="2" charset="2"/>
              <a:buNone/>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09600" y="457200"/>
            <a:ext cx="8229600" cy="1066800"/>
          </a:xfrm>
        </p:spPr>
        <p:txBody>
          <a:bodyPr/>
          <a:lstStyle/>
          <a:p>
            <a:pPr eaLnBrk="1" hangingPunct="1"/>
            <a:r>
              <a:rPr lang="en-US" dirty="0" smtClean="0"/>
              <a:t>Additional Components</a:t>
            </a:r>
          </a:p>
        </p:txBody>
      </p:sp>
      <p:sp>
        <p:nvSpPr>
          <p:cNvPr id="12291" name="Rectangle 3"/>
          <p:cNvSpPr>
            <a:spLocks noGrp="1" noChangeArrowheads="1"/>
          </p:cNvSpPr>
          <p:nvPr>
            <p:ph sz="quarter" idx="1"/>
          </p:nvPr>
        </p:nvSpPr>
        <p:spPr>
          <a:xfrm>
            <a:off x="609600" y="1676400"/>
            <a:ext cx="8229600" cy="4324350"/>
          </a:xfrm>
        </p:spPr>
        <p:txBody>
          <a:bodyPr>
            <a:normAutofit fontScale="92500" lnSpcReduction="10000"/>
          </a:bodyPr>
          <a:lstStyle/>
          <a:p>
            <a:pPr eaLnBrk="1" hangingPunct="1">
              <a:lnSpc>
                <a:spcPct val="150000"/>
              </a:lnSpc>
            </a:pPr>
            <a:r>
              <a:rPr lang="en-US" sz="2600" smtClean="0"/>
              <a:t>Personal Skills and Assets</a:t>
            </a:r>
          </a:p>
          <a:p>
            <a:pPr eaLnBrk="1" hangingPunct="1">
              <a:lnSpc>
                <a:spcPct val="150000"/>
              </a:lnSpc>
            </a:pPr>
            <a:r>
              <a:rPr lang="en-US" sz="2600" smtClean="0"/>
              <a:t>Honors, awards and activities</a:t>
            </a:r>
          </a:p>
          <a:p>
            <a:pPr eaLnBrk="1" hangingPunct="1">
              <a:lnSpc>
                <a:spcPct val="150000"/>
              </a:lnSpc>
            </a:pPr>
            <a:r>
              <a:rPr lang="en-US" sz="2600" smtClean="0"/>
              <a:t>Community service</a:t>
            </a:r>
          </a:p>
          <a:p>
            <a:pPr eaLnBrk="1" hangingPunct="1">
              <a:lnSpc>
                <a:spcPct val="150000"/>
              </a:lnSpc>
            </a:pPr>
            <a:r>
              <a:rPr lang="en-US" sz="2600" smtClean="0"/>
              <a:t>Foreign language proficiency</a:t>
            </a:r>
          </a:p>
          <a:p>
            <a:pPr eaLnBrk="1" hangingPunct="1">
              <a:lnSpc>
                <a:spcPct val="150000"/>
              </a:lnSpc>
            </a:pPr>
            <a:r>
              <a:rPr lang="en-US" sz="2600" smtClean="0"/>
              <a:t>Computer skills &amp; applications</a:t>
            </a:r>
          </a:p>
          <a:p>
            <a:pPr eaLnBrk="1" hangingPunct="1">
              <a:lnSpc>
                <a:spcPct val="150000"/>
              </a:lnSpc>
            </a:pPr>
            <a:r>
              <a:rPr lang="en-US" sz="2600" smtClean="0"/>
              <a:t>Volunteer experiences</a:t>
            </a:r>
          </a:p>
          <a:p>
            <a:pPr eaLnBrk="1" hangingPunct="1">
              <a:lnSpc>
                <a:spcPct val="150000"/>
              </a:lnSpc>
            </a:pPr>
            <a:r>
              <a:rPr lang="en-US" sz="2600" smtClean="0"/>
              <a:t>Prospective Colleges &amp; Universities (if applicable)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noChangeArrowheads="1"/>
          </p:cNvSpPr>
          <p:nvPr>
            <p:ph type="title"/>
          </p:nvPr>
        </p:nvSpPr>
        <p:spPr>
          <a:xfrm>
            <a:off x="533400" y="457200"/>
            <a:ext cx="8229600" cy="1066800"/>
          </a:xfrm>
        </p:spPr>
        <p:txBody>
          <a:bodyPr/>
          <a:lstStyle/>
          <a:p>
            <a:pPr eaLnBrk="1" hangingPunct="1"/>
            <a:r>
              <a:rPr lang="en-US" dirty="0" smtClean="0"/>
              <a:t>Formatting &amp; Appearance</a:t>
            </a:r>
          </a:p>
        </p:txBody>
      </p:sp>
      <p:sp>
        <p:nvSpPr>
          <p:cNvPr id="13315" name="Rectangle 1027"/>
          <p:cNvSpPr>
            <a:spLocks noGrp="1" noChangeArrowheads="1"/>
          </p:cNvSpPr>
          <p:nvPr>
            <p:ph sz="quarter" idx="1"/>
          </p:nvPr>
        </p:nvSpPr>
        <p:spPr>
          <a:xfrm>
            <a:off x="762000" y="1676400"/>
            <a:ext cx="8077200" cy="4800600"/>
          </a:xfrm>
        </p:spPr>
        <p:txBody>
          <a:bodyPr>
            <a:normAutofit lnSpcReduction="10000"/>
          </a:bodyPr>
          <a:lstStyle/>
          <a:p>
            <a:pPr eaLnBrk="1" hangingPunct="1">
              <a:spcAft>
                <a:spcPts val="1200"/>
              </a:spcAft>
            </a:pPr>
            <a:r>
              <a:rPr lang="en-US" dirty="0" smtClean="0"/>
              <a:t>Make your name stand out with a bold, larger font size</a:t>
            </a:r>
          </a:p>
          <a:p>
            <a:pPr eaLnBrk="1" hangingPunct="1">
              <a:spcAft>
                <a:spcPts val="1200"/>
              </a:spcAft>
            </a:pPr>
            <a:r>
              <a:rPr lang="en-US" dirty="0" smtClean="0"/>
              <a:t>Use standard fonts such as Times New Roman, Arial, or Courier</a:t>
            </a:r>
          </a:p>
          <a:p>
            <a:pPr eaLnBrk="1" hangingPunct="1">
              <a:spcAft>
                <a:spcPts val="1200"/>
              </a:spcAft>
            </a:pPr>
            <a:r>
              <a:rPr lang="en-US" dirty="0" smtClean="0"/>
              <a:t>Type Size: 10 - 12 Point</a:t>
            </a:r>
          </a:p>
          <a:p>
            <a:pPr eaLnBrk="1" hangingPunct="1">
              <a:spcAft>
                <a:spcPts val="1200"/>
              </a:spcAft>
            </a:pPr>
            <a:r>
              <a:rPr lang="en-US" dirty="0" smtClean="0"/>
              <a:t>White, high-quality, slightly thicker paper</a:t>
            </a:r>
          </a:p>
          <a:p>
            <a:pPr eaLnBrk="1" hangingPunct="1">
              <a:spcAft>
                <a:spcPts val="1200"/>
              </a:spcAft>
            </a:pPr>
            <a:r>
              <a:rPr lang="en-US" dirty="0" smtClean="0"/>
              <a:t>Use a laser printer for best finish</a:t>
            </a:r>
          </a:p>
          <a:p>
            <a:pPr eaLnBrk="1" hangingPunct="1"/>
            <a:r>
              <a:rPr lang="en-US" dirty="0" smtClean="0"/>
              <a:t>Limit entry level resume to one typed page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457200"/>
            <a:ext cx="8229600" cy="1066800"/>
          </a:xfrm>
        </p:spPr>
        <p:txBody>
          <a:bodyPr/>
          <a:lstStyle/>
          <a:p>
            <a:pPr eaLnBrk="1" hangingPunct="1"/>
            <a:r>
              <a:rPr lang="en-US" dirty="0" smtClean="0"/>
              <a:t>Heading</a:t>
            </a:r>
          </a:p>
        </p:txBody>
      </p:sp>
      <p:sp>
        <p:nvSpPr>
          <p:cNvPr id="14339" name="Rectangle 3"/>
          <p:cNvSpPr>
            <a:spLocks noGrp="1" noChangeArrowheads="1"/>
          </p:cNvSpPr>
          <p:nvPr>
            <p:ph sz="quarter" idx="1"/>
          </p:nvPr>
        </p:nvSpPr>
        <p:spPr>
          <a:xfrm>
            <a:off x="304800" y="1600200"/>
            <a:ext cx="8686800" cy="4495800"/>
          </a:xfrm>
        </p:spPr>
        <p:txBody>
          <a:bodyPr/>
          <a:lstStyle/>
          <a:p>
            <a:pPr eaLnBrk="1" hangingPunct="1">
              <a:lnSpc>
                <a:spcPct val="90000"/>
              </a:lnSpc>
              <a:spcAft>
                <a:spcPts val="1200"/>
              </a:spcAft>
              <a:buFont typeface="Wingdings" pitchFamily="2" charset="2"/>
              <a:buNone/>
            </a:pPr>
            <a:r>
              <a:rPr lang="en-US" dirty="0" smtClean="0"/>
              <a:t>Includes contact information: </a:t>
            </a:r>
          </a:p>
          <a:p>
            <a:pPr lvl="1" eaLnBrk="1" hangingPunct="1">
              <a:lnSpc>
                <a:spcPct val="90000"/>
              </a:lnSpc>
              <a:spcAft>
                <a:spcPts val="1200"/>
              </a:spcAft>
            </a:pPr>
            <a:r>
              <a:rPr lang="en-US" dirty="0" smtClean="0"/>
              <a:t>Top of the page</a:t>
            </a:r>
          </a:p>
          <a:p>
            <a:pPr lvl="1" eaLnBrk="1" hangingPunct="1">
              <a:lnSpc>
                <a:spcPct val="90000"/>
              </a:lnSpc>
              <a:spcAft>
                <a:spcPts val="1200"/>
              </a:spcAft>
            </a:pPr>
            <a:r>
              <a:rPr lang="en-US" dirty="0" smtClean="0"/>
              <a:t>Name: large and bold- so it stands out!</a:t>
            </a:r>
          </a:p>
          <a:p>
            <a:pPr lvl="1" eaLnBrk="1" hangingPunct="1">
              <a:lnSpc>
                <a:spcPct val="90000"/>
              </a:lnSpc>
              <a:spcAft>
                <a:spcPts val="1200"/>
              </a:spcAft>
            </a:pPr>
            <a:r>
              <a:rPr lang="en-US" dirty="0" smtClean="0"/>
              <a:t>Address: street, town, state &amp; zip code</a:t>
            </a:r>
          </a:p>
          <a:p>
            <a:pPr lvl="1" eaLnBrk="1" hangingPunct="1">
              <a:lnSpc>
                <a:spcPct val="90000"/>
              </a:lnSpc>
              <a:spcAft>
                <a:spcPts val="1200"/>
              </a:spcAft>
            </a:pPr>
            <a:r>
              <a:rPr lang="en-US" dirty="0" smtClean="0"/>
              <a:t>Telephone number(s): with professional voicemail set up</a:t>
            </a:r>
          </a:p>
          <a:p>
            <a:pPr lvl="1" eaLnBrk="1" hangingPunct="1">
              <a:lnSpc>
                <a:spcPct val="90000"/>
              </a:lnSpc>
            </a:pPr>
            <a:r>
              <a:rPr lang="en-US" dirty="0" smtClean="0"/>
              <a:t>Email address: professional looking (sassygurl4ever@hotmail.com is not appropriate) check e-mail on a daily basis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47700" y="381000"/>
            <a:ext cx="8229600" cy="1069975"/>
          </a:xfrm>
        </p:spPr>
        <p:txBody>
          <a:bodyPr/>
          <a:lstStyle/>
          <a:p>
            <a:pPr eaLnBrk="1" hangingPunct="1"/>
            <a:r>
              <a:rPr lang="en-US" dirty="0" smtClean="0"/>
              <a:t>Sample Headings</a:t>
            </a:r>
          </a:p>
        </p:txBody>
      </p:sp>
      <p:sp>
        <p:nvSpPr>
          <p:cNvPr id="15363" name="Text Box 3"/>
          <p:cNvSpPr txBox="1">
            <a:spLocks noChangeArrowheads="1"/>
          </p:cNvSpPr>
          <p:nvPr/>
        </p:nvSpPr>
        <p:spPr bwMode="auto">
          <a:xfrm>
            <a:off x="1828800" y="1676400"/>
            <a:ext cx="5656263" cy="1435100"/>
          </a:xfrm>
          <a:prstGeom prst="rect">
            <a:avLst/>
          </a:prstGeom>
          <a:noFill/>
          <a:ln w="9525">
            <a:noFill/>
            <a:miter lim="800000"/>
            <a:headEnd/>
            <a:tailEnd/>
          </a:ln>
        </p:spPr>
        <p:txBody>
          <a:bodyPr>
            <a:spAutoFit/>
          </a:bodyPr>
          <a:lstStyle/>
          <a:p>
            <a:pPr algn="ctr" eaLnBrk="0" hangingPunct="0"/>
            <a:r>
              <a:rPr lang="en-US" sz="2400" b="1" dirty="0">
                <a:cs typeface="Times New Roman" pitchFamily="18" charset="0"/>
              </a:rPr>
              <a:t>Mike Jones</a:t>
            </a:r>
            <a:endParaRPr lang="en-US" sz="2400" dirty="0">
              <a:cs typeface="Times New Roman" pitchFamily="18" charset="0"/>
            </a:endParaRPr>
          </a:p>
          <a:p>
            <a:pPr algn="ctr" eaLnBrk="0" hangingPunct="0"/>
            <a:r>
              <a:rPr lang="en-US" sz="1600" dirty="0">
                <a:cs typeface="Times New Roman" pitchFamily="18" charset="0"/>
              </a:rPr>
              <a:t>1 Meadow Way</a:t>
            </a:r>
          </a:p>
          <a:p>
            <a:pPr algn="ctr" eaLnBrk="0" hangingPunct="0"/>
            <a:r>
              <a:rPr lang="en-US" sz="1600" dirty="0">
                <a:cs typeface="Times New Roman" pitchFamily="18" charset="0"/>
              </a:rPr>
              <a:t>Altamonte Springs, FL 32116</a:t>
            </a:r>
          </a:p>
          <a:p>
            <a:pPr algn="ctr" eaLnBrk="0" hangingPunct="0"/>
            <a:r>
              <a:rPr lang="en-US" sz="1600" dirty="0">
                <a:cs typeface="Times New Roman" pitchFamily="18" charset="0"/>
              </a:rPr>
              <a:t>(407) 555-1234</a:t>
            </a:r>
          </a:p>
          <a:p>
            <a:pPr algn="ctr" eaLnBrk="0" hangingPunct="0"/>
            <a:r>
              <a:rPr lang="en-US" sz="1600" dirty="0" smtClean="0">
                <a:cs typeface="Times New Roman" pitchFamily="18" charset="0"/>
              </a:rPr>
              <a:t>MikeJones@outlook.com</a:t>
            </a:r>
            <a:r>
              <a:rPr lang="en-US" sz="1600" dirty="0" smtClean="0"/>
              <a:t> </a:t>
            </a:r>
            <a:endParaRPr lang="en-US" sz="1600" dirty="0"/>
          </a:p>
        </p:txBody>
      </p:sp>
      <p:sp>
        <p:nvSpPr>
          <p:cNvPr id="15364" name="Line 8"/>
          <p:cNvSpPr>
            <a:spLocks noChangeShapeType="1"/>
          </p:cNvSpPr>
          <p:nvPr/>
        </p:nvSpPr>
        <p:spPr bwMode="auto">
          <a:xfrm>
            <a:off x="381000" y="3200400"/>
            <a:ext cx="8610600" cy="0"/>
          </a:xfrm>
          <a:prstGeom prst="line">
            <a:avLst/>
          </a:prstGeom>
          <a:noFill/>
          <a:ln w="9525">
            <a:solidFill>
              <a:schemeClr val="tx1"/>
            </a:solidFill>
            <a:round/>
            <a:headEnd/>
            <a:tailEnd/>
          </a:ln>
        </p:spPr>
        <p:txBody>
          <a:bodyPr/>
          <a:lstStyle/>
          <a:p>
            <a:endParaRPr lang="en-US"/>
          </a:p>
        </p:txBody>
      </p:sp>
      <p:sp>
        <p:nvSpPr>
          <p:cNvPr id="15365" name="Rectangle 11"/>
          <p:cNvSpPr>
            <a:spLocks noChangeArrowheads="1"/>
          </p:cNvSpPr>
          <p:nvPr/>
        </p:nvSpPr>
        <p:spPr bwMode="auto">
          <a:xfrm>
            <a:off x="228600" y="3276600"/>
            <a:ext cx="8915400" cy="1938338"/>
          </a:xfrm>
          <a:prstGeom prst="rect">
            <a:avLst/>
          </a:prstGeom>
          <a:noFill/>
          <a:ln w="9525">
            <a:noFill/>
            <a:miter lim="800000"/>
            <a:headEnd/>
            <a:tailEnd/>
          </a:ln>
        </p:spPr>
        <p:txBody>
          <a:bodyPr lIns="0" tIns="0" rIns="0" bIns="0">
            <a:spAutoFit/>
          </a:bodyPr>
          <a:lstStyle/>
          <a:p>
            <a:pPr algn="ctr" eaLnBrk="0" hangingPunct="0"/>
            <a:r>
              <a:rPr lang="en-US" sz="2400" b="1" dirty="0">
                <a:cs typeface="Times New Roman" pitchFamily="18" charset="0"/>
              </a:rPr>
              <a:t>Susan Williams</a:t>
            </a:r>
          </a:p>
          <a:p>
            <a:pPr algn="ctr" eaLnBrk="0" hangingPunct="0"/>
            <a:r>
              <a:rPr lang="en-US" dirty="0">
                <a:cs typeface="Times New Roman" pitchFamily="18" charset="0"/>
              </a:rPr>
              <a:t>SusanWilliams@yahoo.com</a:t>
            </a:r>
            <a:endParaRPr lang="en-US" u="sng" dirty="0">
              <a:cs typeface="Times New Roman" pitchFamily="18" charset="0"/>
            </a:endParaRPr>
          </a:p>
          <a:p>
            <a:pPr eaLnBrk="0" hangingPunct="0"/>
            <a:r>
              <a:rPr lang="en-US" b="1" dirty="0">
                <a:cs typeface="Times New Roman" pitchFamily="18" charset="0"/>
              </a:rPr>
              <a:t>           Current Address    			           Permanent Address</a:t>
            </a:r>
          </a:p>
          <a:p>
            <a:pPr eaLnBrk="0" hangingPunct="0"/>
            <a:r>
              <a:rPr lang="en-US" dirty="0">
                <a:cs typeface="Times New Roman" pitchFamily="18" charset="0"/>
              </a:rPr>
              <a:t>           325 Maple St				           55 Sycamore Drive</a:t>
            </a:r>
          </a:p>
          <a:p>
            <a:pPr eaLnBrk="0" hangingPunct="0"/>
            <a:r>
              <a:rPr lang="en-US" dirty="0">
                <a:cs typeface="Times New Roman" pitchFamily="18" charset="0"/>
              </a:rPr>
              <a:t>           Orlando, FL 32837			                         Miami, FL 36829</a:t>
            </a:r>
          </a:p>
          <a:p>
            <a:pPr eaLnBrk="0" hangingPunct="0"/>
            <a:r>
              <a:rPr lang="en-US" dirty="0">
                <a:cs typeface="Times New Roman" pitchFamily="18" charset="0"/>
              </a:rPr>
              <a:t>           (407) 555-3357				          (305) 555-4429</a:t>
            </a:r>
            <a:r>
              <a:rPr lang="en-US" dirty="0"/>
              <a:t> </a:t>
            </a:r>
          </a:p>
          <a:p>
            <a:pPr eaLnBrk="0" hangingPunct="0"/>
            <a:r>
              <a:rPr lang="en-US" sz="1200" dirty="0">
                <a:cs typeface="Times New Roman" pitchFamily="18" charset="0"/>
              </a:rPr>
              <a:t>				</a:t>
            </a:r>
          </a:p>
        </p:txBody>
      </p:sp>
      <p:sp>
        <p:nvSpPr>
          <p:cNvPr id="15366" name="Line 12"/>
          <p:cNvSpPr>
            <a:spLocks noChangeShapeType="1"/>
          </p:cNvSpPr>
          <p:nvPr/>
        </p:nvSpPr>
        <p:spPr bwMode="auto">
          <a:xfrm>
            <a:off x="304800" y="5105400"/>
            <a:ext cx="8686800" cy="0"/>
          </a:xfrm>
          <a:prstGeom prst="line">
            <a:avLst/>
          </a:prstGeom>
          <a:noFill/>
          <a:ln w="9525">
            <a:solidFill>
              <a:schemeClr val="tx1"/>
            </a:solidFill>
            <a:round/>
            <a:headEnd/>
            <a:tailEnd/>
          </a:ln>
        </p:spPr>
        <p:txBody>
          <a:bodyPr/>
          <a:lstStyle/>
          <a:p>
            <a:endParaRPr lang="en-US"/>
          </a:p>
        </p:txBody>
      </p:sp>
      <p:sp>
        <p:nvSpPr>
          <p:cNvPr id="15367" name="Text Box 13"/>
          <p:cNvSpPr txBox="1">
            <a:spLocks noChangeArrowheads="1"/>
          </p:cNvSpPr>
          <p:nvPr/>
        </p:nvSpPr>
        <p:spPr bwMode="auto">
          <a:xfrm>
            <a:off x="685800" y="5257800"/>
            <a:ext cx="8153400" cy="457200"/>
          </a:xfrm>
          <a:prstGeom prst="rect">
            <a:avLst/>
          </a:prstGeom>
          <a:noFill/>
          <a:ln w="9525">
            <a:noFill/>
            <a:miter lim="800000"/>
            <a:headEnd/>
            <a:tailEnd/>
          </a:ln>
        </p:spPr>
        <p:txBody>
          <a:bodyPr>
            <a:spAutoFit/>
          </a:bodyPr>
          <a:lstStyle/>
          <a:p>
            <a:pPr eaLnBrk="0" hangingPunct="0"/>
            <a:endParaRPr lang="en-US" sz="2400"/>
          </a:p>
        </p:txBody>
      </p:sp>
      <p:sp>
        <p:nvSpPr>
          <p:cNvPr id="15368" name="Rectangle 15"/>
          <p:cNvSpPr>
            <a:spLocks noChangeArrowheads="1"/>
          </p:cNvSpPr>
          <p:nvPr/>
        </p:nvSpPr>
        <p:spPr bwMode="auto">
          <a:xfrm>
            <a:off x="-101930" y="5715000"/>
            <a:ext cx="8915400" cy="1016000"/>
          </a:xfrm>
          <a:prstGeom prst="rect">
            <a:avLst/>
          </a:prstGeom>
          <a:noFill/>
          <a:ln w="9525">
            <a:noFill/>
            <a:miter lim="800000"/>
            <a:headEnd/>
            <a:tailEnd/>
          </a:ln>
        </p:spPr>
        <p:txBody>
          <a:bodyPr wrap="square">
            <a:spAutoFit/>
          </a:bodyPr>
          <a:lstStyle/>
          <a:p>
            <a:pPr indent="338138" algn="ctr" eaLnBrk="0" hangingPunct="0"/>
            <a:r>
              <a:rPr lang="en-US" sz="2400" b="1" dirty="0">
                <a:cs typeface="Times New Roman" pitchFamily="18" charset="0"/>
                <a:sym typeface="Symbol" pitchFamily="18" charset="2"/>
              </a:rPr>
              <a:t>CHRIS SMITH</a:t>
            </a:r>
          </a:p>
          <a:p>
            <a:pPr indent="338138" algn="ctr" eaLnBrk="0" hangingPunct="0"/>
            <a:r>
              <a:rPr lang="en-US" dirty="0">
                <a:cs typeface="Times New Roman" pitchFamily="18" charset="0"/>
                <a:sym typeface="Symbol" pitchFamily="18" charset="2"/>
              </a:rPr>
              <a:t>83 Prospect Road  Orlando, FL 32837  (407) 555-8975  </a:t>
            </a:r>
            <a:r>
              <a:rPr lang="en-US" dirty="0" smtClean="0">
                <a:cs typeface="Times New Roman" pitchFamily="18" charset="0"/>
                <a:sym typeface="Symbol" pitchFamily="18" charset="2"/>
              </a:rPr>
              <a:t>CSmith@gmail.com</a:t>
            </a:r>
            <a:endParaRPr lang="en-US" dirty="0">
              <a:cs typeface="Times New Roman" pitchFamily="18" charset="0"/>
              <a:sym typeface="Symbol" pitchFamily="18" charset="2"/>
            </a:endParaRPr>
          </a:p>
          <a:p>
            <a:pPr indent="338138" algn="ctr" eaLnBrk="0" hangingPunct="0"/>
            <a:endParaRPr lang="en-US" dirty="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457200" y="838200"/>
            <a:ext cx="8153400" cy="5978560"/>
          </a:xfrm>
          <a:prstGeom prst="rect">
            <a:avLst/>
          </a:prstGeom>
          <a:noFill/>
        </p:spPr>
        <p:txBody>
          <a:bodyPr>
            <a:spAutoFit/>
          </a:bodyPr>
          <a:lstStyle/>
          <a:p>
            <a:pPr indent="457200" algn="ctr" eaLnBrk="0" hangingPunct="0">
              <a:defRPr/>
            </a:pPr>
            <a:r>
              <a:rPr lang="en-US" sz="3200" b="1" dirty="0">
                <a:cs typeface="Times New Roman" pitchFamily="18" charset="0"/>
              </a:rPr>
              <a:t>CHRIS SMITH</a:t>
            </a:r>
          </a:p>
          <a:p>
            <a:pPr indent="457200" algn="ctr" eaLnBrk="0" hangingPunct="0">
              <a:defRPr/>
            </a:pPr>
            <a:r>
              <a:rPr lang="en-US" sz="2000" dirty="0">
                <a:cs typeface="Times New Roman" pitchFamily="18" charset="0"/>
              </a:rPr>
              <a:t>83 Prospect Road </a:t>
            </a:r>
            <a:r>
              <a:rPr lang="en-US" sz="2000" dirty="0">
                <a:cs typeface="Times New Roman" pitchFamily="18" charset="0"/>
                <a:sym typeface="Symbol" pitchFamily="18" charset="2"/>
              </a:rPr>
              <a:t></a:t>
            </a:r>
            <a:r>
              <a:rPr lang="en-US" sz="2000" dirty="0">
                <a:cs typeface="Times New Roman" pitchFamily="18" charset="0"/>
              </a:rPr>
              <a:t> Orlando, FL 32837</a:t>
            </a:r>
          </a:p>
          <a:p>
            <a:pPr indent="457200" algn="ctr" eaLnBrk="0" hangingPunct="0">
              <a:defRPr/>
            </a:pPr>
            <a:r>
              <a:rPr lang="en-US" sz="2000" dirty="0">
                <a:cs typeface="Times New Roman" pitchFamily="18" charset="0"/>
              </a:rPr>
              <a:t>(407) 555-8975 </a:t>
            </a:r>
            <a:r>
              <a:rPr lang="en-US" sz="2000" dirty="0">
                <a:cs typeface="Times New Roman" pitchFamily="18" charset="0"/>
                <a:sym typeface="Symbol" pitchFamily="18" charset="2"/>
              </a:rPr>
              <a:t></a:t>
            </a:r>
            <a:r>
              <a:rPr lang="en-US" sz="2000" dirty="0">
                <a:cs typeface="Times New Roman" pitchFamily="18" charset="0"/>
              </a:rPr>
              <a:t> </a:t>
            </a:r>
            <a:r>
              <a:rPr lang="en-US" sz="2000" dirty="0" smtClean="0">
                <a:cs typeface="Times New Roman" pitchFamily="18" charset="0"/>
                <a:hlinkClick r:id="rId2"/>
              </a:rPr>
              <a:t>CSmith@gmail.com</a:t>
            </a:r>
            <a:endParaRPr lang="en-US" sz="2000" dirty="0">
              <a:cs typeface="Times New Roman" pitchFamily="18" charset="0"/>
            </a:endParaRPr>
          </a:p>
          <a:p>
            <a:pPr indent="457200" algn="ctr" eaLnBrk="0" hangingPunct="0">
              <a:defRPr/>
            </a:pPr>
            <a:r>
              <a:rPr lang="en-US" sz="2000" dirty="0">
                <a:cs typeface="Times New Roman" pitchFamily="18" charset="0"/>
              </a:rPr>
              <a:t>_____________________________________________________</a:t>
            </a:r>
          </a:p>
          <a:p>
            <a:pPr indent="457200" eaLnBrk="0" hangingPunct="0">
              <a:defRPr/>
            </a:pPr>
            <a:endParaRPr lang="en-US" sz="2000" dirty="0">
              <a:cs typeface="Times New Roman" pitchFamily="18" charset="0"/>
            </a:endParaRPr>
          </a:p>
          <a:p>
            <a:pPr marL="1770063" eaLnBrk="0" hangingPunct="0">
              <a:spcAft>
                <a:spcPts val="300"/>
              </a:spcAft>
              <a:defRPr/>
            </a:pPr>
            <a:endParaRPr lang="en-US" sz="1300" dirty="0"/>
          </a:p>
          <a:p>
            <a:pPr marL="1768475" eaLnBrk="0" hangingPunct="0">
              <a:spcAft>
                <a:spcPts val="300"/>
              </a:spcAft>
              <a:defRPr/>
            </a:pPr>
            <a:endParaRPr lang="en-US" sz="1300" dirty="0"/>
          </a:p>
          <a:p>
            <a:pPr marL="1768475" eaLnBrk="0" hangingPunct="0">
              <a:spcAft>
                <a:spcPts val="300"/>
              </a:spcAft>
              <a:defRPr/>
            </a:pPr>
            <a:r>
              <a:rPr lang="en-US" sz="1300" dirty="0"/>
              <a:t>		</a:t>
            </a:r>
          </a:p>
          <a:p>
            <a:pPr marL="1770063" eaLnBrk="0" hangingPunct="0">
              <a:spcAft>
                <a:spcPts val="300"/>
              </a:spcAft>
              <a:defRPr/>
            </a:pPr>
            <a:endParaRPr lang="en-US" sz="1300" dirty="0"/>
          </a:p>
          <a:p>
            <a:pPr marL="466725" eaLnBrk="0" hangingPunct="0">
              <a:spcAft>
                <a:spcPts val="300"/>
              </a:spcAft>
              <a:defRPr/>
            </a:pPr>
            <a:endParaRPr lang="en-US" sz="1300" dirty="0"/>
          </a:p>
          <a:p>
            <a:pPr marL="1770063" eaLnBrk="0" hangingPunct="0">
              <a:spcAft>
                <a:spcPts val="300"/>
              </a:spcAft>
              <a:defRPr/>
            </a:pPr>
            <a:endParaRPr lang="en-US" sz="1300" dirty="0"/>
          </a:p>
          <a:p>
            <a:pPr marL="466725" eaLnBrk="0" hangingPunct="0">
              <a:spcAft>
                <a:spcPts val="300"/>
              </a:spcAft>
              <a:defRPr/>
            </a:pPr>
            <a:endParaRPr lang="en-US" sz="1300" dirty="0"/>
          </a:p>
          <a:p>
            <a:pPr marL="509588" eaLnBrk="0" hangingPunct="0">
              <a:defRPr/>
            </a:pPr>
            <a:endParaRPr lang="en-US" b="1" dirty="0">
              <a:latin typeface="Arial" pitchFamily="34" charset="0"/>
              <a:ea typeface="Times New Roman"/>
              <a:cs typeface="Arial" pitchFamily="34" charset="0"/>
            </a:endParaRPr>
          </a:p>
          <a:p>
            <a:pPr marL="1708150" eaLnBrk="0" hangingPunct="0">
              <a:defRPr/>
            </a:pPr>
            <a:endParaRPr lang="en-US" b="1" dirty="0">
              <a:latin typeface="Arial" pitchFamily="34" charset="0"/>
              <a:ea typeface="Times New Roman"/>
              <a:cs typeface="Arial" pitchFamily="34" charset="0"/>
            </a:endParaRPr>
          </a:p>
          <a:p>
            <a:pPr marL="1768475" eaLnBrk="0" hangingPunct="0">
              <a:defRPr/>
            </a:pPr>
            <a:endParaRPr lang="en-US" dirty="0">
              <a:latin typeface="Arial" pitchFamily="34" charset="0"/>
              <a:ea typeface="Times New Roman"/>
              <a:cs typeface="Arial" pitchFamily="34" charset="0"/>
            </a:endParaRPr>
          </a:p>
          <a:p>
            <a:pPr marL="1768475" eaLnBrk="0" hangingPunct="0">
              <a:defRPr/>
            </a:pPr>
            <a:endParaRPr lang="en-US" dirty="0">
              <a:latin typeface="Arial" pitchFamily="34" charset="0"/>
              <a:ea typeface="Times New Roman"/>
              <a:cs typeface="Arial" pitchFamily="34" charset="0"/>
            </a:endParaRPr>
          </a:p>
          <a:p>
            <a:pPr marL="1768475" eaLnBrk="0" hangingPunct="0">
              <a:defRPr/>
            </a:pPr>
            <a:endParaRPr lang="en-US" dirty="0">
              <a:latin typeface="Arial" pitchFamily="34" charset="0"/>
              <a:ea typeface="Times New Roman"/>
              <a:cs typeface="Arial" pitchFamily="34" charset="0"/>
            </a:endParaRPr>
          </a:p>
          <a:p>
            <a:pPr marL="465138" eaLnBrk="0" hangingPunct="0">
              <a:defRPr/>
            </a:pPr>
            <a:endParaRPr lang="en-US" dirty="0">
              <a:latin typeface="Arial" pitchFamily="34" charset="0"/>
              <a:ea typeface="Times New Roman"/>
              <a:cs typeface="Arial" pitchFamily="34" charset="0"/>
            </a:endParaRPr>
          </a:p>
          <a:p>
            <a:pPr indent="457200" eaLnBrk="0" hangingPunct="0">
              <a:defRPr/>
            </a:pPr>
            <a:endParaRPr lang="en-US" b="1" dirty="0">
              <a:cs typeface="Times New Roman" pitchFamily="18" charset="0"/>
            </a:endParaRPr>
          </a:p>
          <a:p>
            <a:pPr indent="457200" eaLnBrk="0" hangingPunct="0">
              <a:defRPr/>
            </a:pPr>
            <a:r>
              <a:rPr lang="en-US" b="1" dirty="0">
                <a:cs typeface="Times New Roman" pitchFamily="18" charset="0"/>
              </a:rPr>
              <a:t>		</a:t>
            </a:r>
          </a:p>
          <a:p>
            <a:pPr indent="457200" algn="ctr" eaLnBrk="0" hangingPunct="0">
              <a:defRPr/>
            </a:pPr>
            <a:endParaRPr lang="en-US" dirty="0"/>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Ticking clock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Ticking clock design template</Template>
  <TotalTime>1935</TotalTime>
  <Words>1465</Words>
  <Application>Microsoft Office PowerPoint</Application>
  <PresentationFormat>On-screen Show (4:3)</PresentationFormat>
  <Paragraphs>427</Paragraphs>
  <Slides>32</Slides>
  <Notes>4</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32</vt:i4>
      </vt:variant>
    </vt:vector>
  </HeadingPairs>
  <TitlesOfParts>
    <vt:vector size="43" baseType="lpstr">
      <vt:lpstr>Arial</vt:lpstr>
      <vt:lpstr>Calibri</vt:lpstr>
      <vt:lpstr>Georgia</vt:lpstr>
      <vt:lpstr>Symbol</vt:lpstr>
      <vt:lpstr>Times New Roman</vt:lpstr>
      <vt:lpstr>Tw Cen MT</vt:lpstr>
      <vt:lpstr>Verdana</vt:lpstr>
      <vt:lpstr>Wingdings</vt:lpstr>
      <vt:lpstr>Wingdings 2</vt:lpstr>
      <vt:lpstr>Ticking clock design template</vt:lpstr>
      <vt:lpstr>Median</vt:lpstr>
      <vt:lpstr>Resumes </vt:lpstr>
      <vt:lpstr>Resume Introduction</vt:lpstr>
      <vt:lpstr>What is a Resume?</vt:lpstr>
      <vt:lpstr>Required Key Components for Resume</vt:lpstr>
      <vt:lpstr>Additional Components</vt:lpstr>
      <vt:lpstr>Formatting &amp; Appearance</vt:lpstr>
      <vt:lpstr>Heading</vt:lpstr>
      <vt:lpstr>Sample Headings</vt:lpstr>
      <vt:lpstr>PowerPoint Presentation</vt:lpstr>
      <vt:lpstr>Objective</vt:lpstr>
      <vt:lpstr>Sample Objectives</vt:lpstr>
      <vt:lpstr>PowerPoint Presentation</vt:lpstr>
      <vt:lpstr>Personal Skills and Assets</vt:lpstr>
      <vt:lpstr>Sample Personal Skills and Assets</vt:lpstr>
      <vt:lpstr>Sample Personal Skills and Assets Section</vt:lpstr>
      <vt:lpstr>PowerPoint Presentation</vt:lpstr>
      <vt:lpstr>Education</vt:lpstr>
      <vt:lpstr>Education- Relevant Courses</vt:lpstr>
      <vt:lpstr>Samples of Education Section</vt:lpstr>
      <vt:lpstr>PowerPoint Presentation</vt:lpstr>
      <vt:lpstr>Experience </vt:lpstr>
      <vt:lpstr>Experience</vt:lpstr>
      <vt:lpstr>Sample Experience Section</vt:lpstr>
      <vt:lpstr>PowerPoint Presentation</vt:lpstr>
      <vt:lpstr>Specialized Skills</vt:lpstr>
      <vt:lpstr>Sample Skills Section</vt:lpstr>
      <vt:lpstr>PowerPoint Presentation</vt:lpstr>
      <vt:lpstr>References</vt:lpstr>
      <vt:lpstr>Sample References</vt:lpstr>
      <vt:lpstr>PowerPoint Presentation</vt:lpstr>
      <vt:lpstr>Remember</vt:lpstr>
      <vt:lpstr>Acknowledgments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Resumes</dc:title>
  <dc:creator>Melcsi</dc:creator>
  <cp:lastModifiedBy>17166</cp:lastModifiedBy>
  <cp:revision>87</cp:revision>
  <cp:lastPrinted>1601-01-01T00:00:00Z</cp:lastPrinted>
  <dcterms:created xsi:type="dcterms:W3CDTF">1601-01-01T00:00:00Z</dcterms:created>
  <dcterms:modified xsi:type="dcterms:W3CDTF">2019-12-20T19:12:54Z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TC010721221033</vt:lpwstr>
  </property>
</Properties>
</file>